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36"/>
  </p:notesMasterIdLst>
  <p:sldIdLst>
    <p:sldId id="282" r:id="rId2"/>
    <p:sldId id="286" r:id="rId3"/>
    <p:sldId id="283" r:id="rId4"/>
    <p:sldId id="263" r:id="rId5"/>
    <p:sldId id="285" r:id="rId6"/>
    <p:sldId id="257" r:id="rId7"/>
    <p:sldId id="292" r:id="rId8"/>
    <p:sldId id="287" r:id="rId9"/>
    <p:sldId id="290" r:id="rId10"/>
    <p:sldId id="288" r:id="rId11"/>
    <p:sldId id="293" r:id="rId12"/>
    <p:sldId id="291" r:id="rId13"/>
    <p:sldId id="294" r:id="rId14"/>
    <p:sldId id="295" r:id="rId15"/>
    <p:sldId id="297" r:id="rId16"/>
    <p:sldId id="296" r:id="rId17"/>
    <p:sldId id="298" r:id="rId18"/>
    <p:sldId id="304" r:id="rId19"/>
    <p:sldId id="301" r:id="rId20"/>
    <p:sldId id="302" r:id="rId21"/>
    <p:sldId id="300" r:id="rId22"/>
    <p:sldId id="303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5" r:id="rId33"/>
    <p:sldId id="316" r:id="rId34"/>
    <p:sldId id="317" r:id="rId35"/>
  </p:sldIdLst>
  <p:sldSz cx="12192000" cy="6858000"/>
  <p:notesSz cx="6858000" cy="9144000"/>
  <p:defaultTextStyle>
    <a:defPPr>
      <a:defRPr lang="ar-EG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2222"/>
    <a:srgbClr val="F76565"/>
    <a:srgbClr val="EF4347"/>
    <a:srgbClr val="DB4141"/>
    <a:srgbClr val="B22222"/>
    <a:srgbClr val="ED0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97" autoAdjust="0"/>
    <p:restoredTop sz="88603" autoAdjust="0"/>
  </p:normalViewPr>
  <p:slideViewPr>
    <p:cSldViewPr snapToGrid="0">
      <p:cViewPr>
        <p:scale>
          <a:sx n="66" d="100"/>
          <a:sy n="66" d="100"/>
        </p:scale>
        <p:origin x="954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647DD8B2-7F84-4564-8943-40A6FABDF8F1}" type="datetimeFigureOut">
              <a:rPr lang="ar-EG" smtClean="0"/>
              <a:t>17/07/1443</a:t>
            </a:fld>
            <a:endParaRPr lang="ar-EG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EG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EG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2DE6E49-93B9-4CF9-AB6C-DBD15AC17AF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16630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E6E49-93B9-4CF9-AB6C-DBD15AC17AF3}" type="slidenum">
              <a:rPr lang="ar-EG" smtClean="0"/>
              <a:t>2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5337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84924-2CED-4705-9F50-B1A778DDCF4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245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E6E49-93B9-4CF9-AB6C-DBD15AC17AF3}" type="slidenum">
              <a:rPr lang="ar-EG" smtClean="0"/>
              <a:t>5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32781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84924-2CED-4705-9F50-B1A778DDCF4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611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E6E49-93B9-4CF9-AB6C-DBD15AC17AF3}" type="slidenum">
              <a:rPr lang="ar-EG" smtClean="0"/>
              <a:t>22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8740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73135E0-C2CD-4960-908B-7C782E7D0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ar-EG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FC9DF665-6456-407D-9C8A-3CC32658B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ar-EG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78726DC6-4DED-4643-8E55-EA792EEF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19A6-DFCE-4594-9497-BD2CF4B40CD7}" type="datetimeFigureOut">
              <a:rPr lang="ar-EG" smtClean="0"/>
              <a:t>17/07/1443</a:t>
            </a:fld>
            <a:endParaRPr lang="ar-EG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8F1EC8EC-EEA5-4E02-8025-CE9D9F13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0119E1F5-527A-4B54-AAFB-ABF897A3E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D0C97-E80F-476C-82FD-DB8322A4BB7A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5375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E42C29-9376-4964-B11C-91457BDE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ar-EG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F0166466-3B28-40F3-8BAB-A2C1CDF7F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EG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6703D04A-D57B-4036-9C61-960D489F1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19A6-DFCE-4594-9497-BD2CF4B40CD7}" type="datetimeFigureOut">
              <a:rPr lang="ar-EG" smtClean="0"/>
              <a:t>17/07/1443</a:t>
            </a:fld>
            <a:endParaRPr lang="ar-EG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7A0B4C97-72DD-4554-919D-3FC2D8B7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158FE0E6-00CA-4314-A18A-37A769AD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D0C97-E80F-476C-82FD-DB8322A4BB7A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48052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8AF91BDB-43F1-48A3-B038-47BDF682CF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ar-EG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8536227E-3BB9-48E4-A729-99EE8F69F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EG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5751404F-04D1-4205-B700-65870684B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19A6-DFCE-4594-9497-BD2CF4B40CD7}" type="datetimeFigureOut">
              <a:rPr lang="ar-EG" smtClean="0"/>
              <a:t>17/07/1443</a:t>
            </a:fld>
            <a:endParaRPr lang="ar-EG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0DD927E3-D8D7-46AA-ACC0-BD526389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1947F825-DE07-491A-91AC-F26FCE0F0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D0C97-E80F-476C-82FD-DB8322A4BB7A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59259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E4B1D1C-4B74-4BE2-8322-DC08EA9C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ar-EG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39E326DA-A1BB-40F8-94F4-74579E86D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EG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EE9877DA-6DB6-46C0-A95A-F09566AE4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19A6-DFCE-4594-9497-BD2CF4B40CD7}" type="datetimeFigureOut">
              <a:rPr lang="ar-EG" smtClean="0"/>
              <a:t>17/07/1443</a:t>
            </a:fld>
            <a:endParaRPr lang="ar-EG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7FF00818-D981-47DA-A604-7D785718B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F3BC5DD5-2990-4CD6-A14A-17E693A47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D0C97-E80F-476C-82FD-DB8322A4BB7A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00256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59B4821-E9CE-4C2E-9367-BF2738CB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ar-EG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8A1C6AF7-2372-4ED1-B9B5-AF0F7C471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68A9E294-7DD0-418D-86BE-EB3B20F94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19A6-DFCE-4594-9497-BD2CF4B40CD7}" type="datetimeFigureOut">
              <a:rPr lang="ar-EG" smtClean="0"/>
              <a:t>17/07/1443</a:t>
            </a:fld>
            <a:endParaRPr lang="ar-EG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F225A3FE-B82E-4A2D-8B56-43E2C7692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98F6ECF7-26C1-4154-93B1-911A970F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D0C97-E80F-476C-82FD-DB8322A4BB7A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1581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CC495D8-6354-4D83-97A0-76E7DF926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ar-EG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7D2D90F0-8890-4112-976B-EFD56A186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EG"/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CB824277-17A0-4EF3-8BFC-B8085BA1D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EG"/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BD28A283-C3D2-4501-9E69-450DE8A4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19A6-DFCE-4594-9497-BD2CF4B40CD7}" type="datetimeFigureOut">
              <a:rPr lang="ar-EG" smtClean="0"/>
              <a:t>17/07/1443</a:t>
            </a:fld>
            <a:endParaRPr lang="ar-EG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94E17616-9646-40E1-913D-84D838476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890408A9-8DE7-4062-A0DF-96A47F9C1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D0C97-E80F-476C-82FD-DB8322A4BB7A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80225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3962D36-B6BC-4B3D-87E4-46D5C910D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ar-EG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260A366F-DAC2-4A68-A022-71739E964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CAA0A9AB-C868-4F2E-8367-38FF3E702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EG"/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A77C6041-10EA-4C1C-87B1-B16F8DE3F3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36B474C3-C0EF-4611-AA43-2582EBFB9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EG"/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07BDECFE-D7B0-4DA0-950D-D14FC9373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19A6-DFCE-4594-9497-BD2CF4B40CD7}" type="datetimeFigureOut">
              <a:rPr lang="ar-EG" smtClean="0"/>
              <a:t>17/07/1443</a:t>
            </a:fld>
            <a:endParaRPr lang="ar-EG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BE1CBD8C-840B-4046-AB8D-2F1A5F31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13203F3D-4095-4E3A-AEA5-FE9ACCCE0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D0C97-E80F-476C-82FD-DB8322A4BB7A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83425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EF595A1-A60C-4F54-B040-3E9832DE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ar-EG"/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ECE13F55-59FB-43FF-895D-B98B54753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19A6-DFCE-4594-9497-BD2CF4B40CD7}" type="datetimeFigureOut">
              <a:rPr lang="ar-EG" smtClean="0"/>
              <a:t>17/07/1443</a:t>
            </a:fld>
            <a:endParaRPr lang="ar-EG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32335B4F-7FFD-4E87-8DFE-F8461BC7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F5B00E85-7747-4645-8607-D19E9F9C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D0C97-E80F-476C-82FD-DB8322A4BB7A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0408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393055E4-F7A8-4EF0-87E9-8C330845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19A6-DFCE-4594-9497-BD2CF4B40CD7}" type="datetimeFigureOut">
              <a:rPr lang="ar-EG" smtClean="0"/>
              <a:t>17/07/1443</a:t>
            </a:fld>
            <a:endParaRPr lang="ar-EG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BDAF1632-469A-47FE-9943-CC77EDFE7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4DF7B5DC-E6B9-4809-B98E-6C2E7AEA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D0C97-E80F-476C-82FD-DB8322A4BB7A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5422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0595ED6-305B-4DFD-AE9C-6E5C1C42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ar-EG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9F5318E5-2CE9-4E8B-9946-6B8BE04F7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EG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68D01BFB-5D97-46A8-B2A5-DF3E7357E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4F4CE7A7-B86F-4AEE-AC41-57646F1C9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19A6-DFCE-4594-9497-BD2CF4B40CD7}" type="datetimeFigureOut">
              <a:rPr lang="ar-EG" smtClean="0"/>
              <a:t>17/07/1443</a:t>
            </a:fld>
            <a:endParaRPr lang="ar-EG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7575D4D2-BC61-4DA2-AAEA-B20CA178C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BAB46729-71C4-41A6-B1B1-FBA9699CF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D0C97-E80F-476C-82FD-DB8322A4BB7A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16320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3D36062-57D1-4C48-A6B9-972BBF0A5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ar-EG"/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123DE476-BC49-4CED-9C9C-70BA8DF05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1CA31E95-AF10-438D-BA25-293A910C5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2A3AD189-21A4-4BF2-9BA3-59DA1558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19A6-DFCE-4594-9497-BD2CF4B40CD7}" type="datetimeFigureOut">
              <a:rPr lang="ar-EG" smtClean="0"/>
              <a:t>17/07/1443</a:t>
            </a:fld>
            <a:endParaRPr lang="ar-EG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B2C5915D-82C3-4241-AA14-B3BAFB82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352A5CAB-C877-408B-8142-08C8CC5BE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D0C97-E80F-476C-82FD-DB8322A4BB7A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5616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3AF06404-2DB6-4674-99AB-8A2E78D0A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ar-EG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01CBF510-82A1-40A0-AD2A-549A72073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EG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2189D1DD-6D7B-44D9-8B21-88D421E69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E19A6-DFCE-4594-9497-BD2CF4B40CD7}" type="datetimeFigureOut">
              <a:rPr lang="ar-EG" smtClean="0"/>
              <a:t>17/07/1443</a:t>
            </a:fld>
            <a:endParaRPr lang="ar-EG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940EA209-C9B2-4C1F-A2C8-5422B1F82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245168D8-870F-498A-814B-BB7555558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D0C97-E80F-476C-82FD-DB8322A4BB7A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894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hyperlink" Target="file:///D:\Bi%20Track%20-%20Mansroua%20Branch\Grad-Project\stored1.JPG" TargetMode="External"/><Relationship Id="rId7" Type="http://schemas.openxmlformats.org/officeDocument/2006/relationships/image" Target="../media/image20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file:///D:\Bi%20Track%20-%20Mansroua%20Branch\Grad-Project\stored3.JPG" TargetMode="External"/><Relationship Id="rId5" Type="http://schemas.openxmlformats.org/officeDocument/2006/relationships/hyperlink" Target="file:///D:\Bi%20Track%20-%20Mansroua%20Branch\Grad-Project\stored2.JPG" TargetMode="External"/><Relationship Id="rId4" Type="http://schemas.openxmlformats.org/officeDocument/2006/relationships/image" Target="../media/image19.JPG"/><Relationship Id="rId9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/ReportServer/Pages/ReportViewer.aspx?%2fReport+Project4%2fReport2&amp;rs:Command=Render" TargetMode="External"/><Relationship Id="rId3" Type="http://schemas.openxmlformats.org/officeDocument/2006/relationships/image" Target="../media/image40.png"/><Relationship Id="rId7" Type="http://schemas.openxmlformats.org/officeDocument/2006/relationships/hyperlink" Target="http://localhost/ReportServer/Pages/ReportViewer.aspx?%2fReport+Project4%2fReport5&amp;rs:Command=Render" TargetMode="External"/><Relationship Id="rId2" Type="http://schemas.openxmlformats.org/officeDocument/2006/relationships/hyperlink" Target="http://localhost/ReportServer/Pages/ReportViewer.aspx?%2fReport+Project4%2fReport1&amp;rs:Command=Render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localhost/ReportServer/Pages/ReportViewer.aspx?%2fReport+Project4%2fReport3&amp;rs:Command=Render" TargetMode="External"/><Relationship Id="rId5" Type="http://schemas.openxmlformats.org/officeDocument/2006/relationships/hyperlink" Target="http://localhost/ReportServer/Pages/ReportViewer.aspx?%2fReport+Project4%2fReport6&amp;rs:Command=Render" TargetMode="External"/><Relationship Id="rId4" Type="http://schemas.openxmlformats.org/officeDocument/2006/relationships/hyperlink" Target="http://localhost/ReportServer/Pages/ReportViewer.aspx?%2fReport+Project4%2fReport4&amp;rs:Command=Render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file:///D:\Bi%20Track%20-%20Mansroua%20Branch\Grad-Project\ERD%20and%20mapping\f602b372-9e36-4667-bea3-fe33048e5c42.jfif" TargetMode="External"/><Relationship Id="rId3" Type="http://schemas.openxmlformats.org/officeDocument/2006/relationships/image" Target="../media/image8.jpg"/><Relationship Id="rId7" Type="http://schemas.openxmlformats.org/officeDocument/2006/relationships/image" Target="../media/image10.JPG"/><Relationship Id="rId2" Type="http://schemas.openxmlformats.org/officeDocument/2006/relationships/hyperlink" Target="file:///D:\Bi%20Track%20-%20Mansroua%20Branch\Grad-Project\ERD%20and%20mapping\Diagram%20of%20graduation%20project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file:///D:\Bi%20Track%20-%20Mansroua%20Branch\Grad-Project\ERD%20and%20mapping\Capture.JPG" TargetMode="External"/><Relationship Id="rId5" Type="http://schemas.openxmlformats.org/officeDocument/2006/relationships/image" Target="../media/image9.jpg"/><Relationship Id="rId4" Type="http://schemas.openxmlformats.org/officeDocument/2006/relationships/hyperlink" Target="file:///D:\Bi%20Track%20-%20Mansroua%20Branch\Grad-Project\ERD%20and%20mapping\Mapping%20Diagram.jpg" TargetMode="External"/><Relationship Id="rId9" Type="http://schemas.openxmlformats.org/officeDocument/2006/relationships/image" Target="../media/image11.jf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صورة 8">
            <a:extLst>
              <a:ext uri="{FF2B5EF4-FFF2-40B4-BE49-F238E27FC236}">
                <a16:creationId xmlns:a16="http://schemas.microsoft.com/office/drawing/2014/main" id="{DF273D6E-0DF7-478F-96F7-111E6CF8B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6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41">
            <a:extLst>
              <a:ext uri="{FF2B5EF4-FFF2-40B4-BE49-F238E27FC236}">
                <a16:creationId xmlns:a16="http://schemas.microsoft.com/office/drawing/2014/main" id="{AFB81C0D-6EB1-45A3-9D0B-A9DBE78A2CEF}"/>
              </a:ext>
            </a:extLst>
          </p:cNvPr>
          <p:cNvSpPr/>
          <p:nvPr/>
        </p:nvSpPr>
        <p:spPr>
          <a:xfrm flipH="1">
            <a:off x="-4" y="4822629"/>
            <a:ext cx="2237861" cy="2035371"/>
          </a:xfrm>
          <a:prstGeom prst="triangle">
            <a:avLst>
              <a:gd name="adj" fmla="val 100000"/>
            </a:avLst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6">
            <a:extLst>
              <a:ext uri="{FF2B5EF4-FFF2-40B4-BE49-F238E27FC236}">
                <a16:creationId xmlns:a16="http://schemas.microsoft.com/office/drawing/2014/main" id="{03DC7B4D-8A05-4FA7-99B1-C82734BFC69D}"/>
              </a:ext>
            </a:extLst>
          </p:cNvPr>
          <p:cNvSpPr txBox="1"/>
          <p:nvPr/>
        </p:nvSpPr>
        <p:spPr bwMode="auto">
          <a:xfrm>
            <a:off x="248437" y="1538693"/>
            <a:ext cx="3747780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- First, We’ve translated our ERD &amp; Mapping to  Tables.</a:t>
            </a:r>
          </a:p>
        </p:txBody>
      </p:sp>
      <p:sp>
        <p:nvSpPr>
          <p:cNvPr id="27" name="矩形 3">
            <a:extLst>
              <a:ext uri="{FF2B5EF4-FFF2-40B4-BE49-F238E27FC236}">
                <a16:creationId xmlns:a16="http://schemas.microsoft.com/office/drawing/2014/main" id="{B6997EE8-1A57-4F2C-9BAB-2535BF17F14E}"/>
              </a:ext>
            </a:extLst>
          </p:cNvPr>
          <p:cNvSpPr/>
          <p:nvPr/>
        </p:nvSpPr>
        <p:spPr>
          <a:xfrm>
            <a:off x="4107581" y="1025809"/>
            <a:ext cx="7854846" cy="451323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7">
            <a:extLst>
              <a:ext uri="{FF2B5EF4-FFF2-40B4-BE49-F238E27FC236}">
                <a16:creationId xmlns:a16="http://schemas.microsoft.com/office/drawing/2014/main" id="{0BD964AF-B349-4283-ABF8-1629AC47E8D9}"/>
              </a:ext>
            </a:extLst>
          </p:cNvPr>
          <p:cNvSpPr/>
          <p:nvPr/>
        </p:nvSpPr>
        <p:spPr>
          <a:xfrm flipH="1">
            <a:off x="3710849" y="5268971"/>
            <a:ext cx="793463" cy="259663"/>
          </a:xfrm>
          <a:custGeom>
            <a:avLst/>
            <a:gdLst>
              <a:gd name="connsiteX0" fmla="*/ 3618365 w 3618365"/>
              <a:gd name="connsiteY0" fmla="*/ 0 h 837860"/>
              <a:gd name="connsiteX1" fmla="*/ 824773 w 3618365"/>
              <a:gd name="connsiteY1" fmla="*/ 0 h 837860"/>
              <a:gd name="connsiteX2" fmla="*/ 0 w 3618365"/>
              <a:gd name="connsiteY2" fmla="*/ 837860 h 837860"/>
              <a:gd name="connsiteX3" fmla="*/ 2793592 w 3618365"/>
              <a:gd name="connsiteY3" fmla="*/ 837860 h 83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8365" h="837860">
                <a:moveTo>
                  <a:pt x="3618365" y="0"/>
                </a:moveTo>
                <a:lnTo>
                  <a:pt x="824773" y="0"/>
                </a:lnTo>
                <a:lnTo>
                  <a:pt x="0" y="837860"/>
                </a:lnTo>
                <a:lnTo>
                  <a:pt x="2793592" y="837860"/>
                </a:lnTo>
                <a:close/>
              </a:path>
            </a:pathLst>
          </a:cu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6">
            <a:extLst>
              <a:ext uri="{FF2B5EF4-FFF2-40B4-BE49-F238E27FC236}">
                <a16:creationId xmlns:a16="http://schemas.microsoft.com/office/drawing/2014/main" id="{A640B654-2986-4E7F-80FC-E442BBD91127}"/>
              </a:ext>
            </a:extLst>
          </p:cNvPr>
          <p:cNvSpPr txBox="1"/>
          <p:nvPr/>
        </p:nvSpPr>
        <p:spPr bwMode="auto">
          <a:xfrm>
            <a:off x="343753" y="2999183"/>
            <a:ext cx="3541099" cy="132343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- Second, we’ve assigned the unique and foreign keys of the tables and it’s constraints.</a:t>
            </a:r>
          </a:p>
        </p:txBody>
      </p:sp>
      <p:sp>
        <p:nvSpPr>
          <p:cNvPr id="31" name="文本框 26">
            <a:extLst>
              <a:ext uri="{FF2B5EF4-FFF2-40B4-BE49-F238E27FC236}">
                <a16:creationId xmlns:a16="http://schemas.microsoft.com/office/drawing/2014/main" id="{0B2F32E5-E282-438B-A5AA-262A8BD1F74C}"/>
              </a:ext>
            </a:extLst>
          </p:cNvPr>
          <p:cNvSpPr txBox="1"/>
          <p:nvPr/>
        </p:nvSpPr>
        <p:spPr bwMode="auto">
          <a:xfrm>
            <a:off x="3896786" y="5198747"/>
            <a:ext cx="625381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#3</a:t>
            </a:r>
          </a:p>
        </p:txBody>
      </p:sp>
      <p:sp>
        <p:nvSpPr>
          <p:cNvPr id="18" name="文本框 26">
            <a:extLst>
              <a:ext uri="{FF2B5EF4-FFF2-40B4-BE49-F238E27FC236}">
                <a16:creationId xmlns:a16="http://schemas.microsoft.com/office/drawing/2014/main" id="{44AD5E16-CFBB-4B22-AD85-AD2239428131}"/>
              </a:ext>
            </a:extLst>
          </p:cNvPr>
          <p:cNvSpPr txBox="1"/>
          <p:nvPr/>
        </p:nvSpPr>
        <p:spPr bwMode="auto">
          <a:xfrm>
            <a:off x="2114303" y="5827831"/>
            <a:ext cx="9848124" cy="101566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Third, We've made it a relational tables by linking and creating relations between common tables, this enables us to retrieve the data in one or more tables.</a:t>
            </a:r>
          </a:p>
        </p:txBody>
      </p:sp>
      <p:sp>
        <p:nvSpPr>
          <p:cNvPr id="33" name="五边形 2055">
            <a:extLst>
              <a:ext uri="{FF2B5EF4-FFF2-40B4-BE49-F238E27FC236}">
                <a16:creationId xmlns:a16="http://schemas.microsoft.com/office/drawing/2014/main" id="{14C255FE-64E3-4754-BD09-D37133F224C1}"/>
              </a:ext>
            </a:extLst>
          </p:cNvPr>
          <p:cNvSpPr/>
          <p:nvPr/>
        </p:nvSpPr>
        <p:spPr>
          <a:xfrm rot="5400000" flipV="1">
            <a:off x="5663949" y="-900497"/>
            <a:ext cx="864099" cy="2665268"/>
          </a:xfrm>
          <a:prstGeom prst="homePlat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141CD7FE-27C7-48AA-B515-F3920ED31A6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560826" y="-44808"/>
            <a:ext cx="3070344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Relational Tables</a:t>
            </a:r>
            <a:endParaRPr kumimoji="0" lang="zh-CN" altLang="en-US" sz="25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文本框 26">
            <a:extLst>
              <a:ext uri="{FF2B5EF4-FFF2-40B4-BE49-F238E27FC236}">
                <a16:creationId xmlns:a16="http://schemas.microsoft.com/office/drawing/2014/main" id="{5518FCF1-C44D-492B-8976-50B9C9CD2838}"/>
              </a:ext>
            </a:extLst>
          </p:cNvPr>
          <p:cNvSpPr txBox="1"/>
          <p:nvPr/>
        </p:nvSpPr>
        <p:spPr bwMode="auto">
          <a:xfrm>
            <a:off x="7428633" y="688997"/>
            <a:ext cx="4763367" cy="27699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200" b="1" dirty="0">
                <a:solidFill>
                  <a:srgbClr val="B22222"/>
                </a:solidFill>
                <a:latin typeface="Century Gothic" panose="020B0502020202020204" pitchFamily="34" charset="0"/>
              </a:rPr>
              <a:t>NOTE: The Relational tables were designed by drawing tools.</a:t>
            </a:r>
          </a:p>
        </p:txBody>
      </p:sp>
    </p:spTree>
    <p:extLst>
      <p:ext uri="{BB962C8B-B14F-4D97-AF65-F5344CB8AC3E}">
        <p14:creationId xmlns:p14="http://schemas.microsoft.com/office/powerpoint/2010/main" val="253063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 animBg="1"/>
      <p:bldP spid="29" grpId="0"/>
      <p:bldP spid="31" grpId="0"/>
      <p:bldP spid="18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9">
            <a:extLst>
              <a:ext uri="{FF2B5EF4-FFF2-40B4-BE49-F238E27FC236}">
                <a16:creationId xmlns:a16="http://schemas.microsoft.com/office/drawing/2014/main" id="{416409B5-99F7-41CC-8ADA-6A0239C36230}"/>
              </a:ext>
            </a:extLst>
          </p:cNvPr>
          <p:cNvSpPr/>
          <p:nvPr/>
        </p:nvSpPr>
        <p:spPr>
          <a:xfrm>
            <a:off x="384402" y="823686"/>
            <a:ext cx="9775598" cy="5210628"/>
          </a:xfrm>
          <a:prstGeom prst="rect">
            <a:avLst/>
          </a:prstGeom>
          <a:noFill/>
          <a:ln w="38100"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矩形 42">
            <a:extLst>
              <a:ext uri="{FF2B5EF4-FFF2-40B4-BE49-F238E27FC236}">
                <a16:creationId xmlns:a16="http://schemas.microsoft.com/office/drawing/2014/main" id="{507BB88F-4D32-44A3-8AF7-595CA2465E7E}"/>
              </a:ext>
            </a:extLst>
          </p:cNvPr>
          <p:cNvSpPr/>
          <p:nvPr/>
        </p:nvSpPr>
        <p:spPr>
          <a:xfrm>
            <a:off x="362405" y="478972"/>
            <a:ext cx="4238623" cy="638530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 Box 18">
            <a:extLst>
              <a:ext uri="{FF2B5EF4-FFF2-40B4-BE49-F238E27FC236}">
                <a16:creationId xmlns:a16="http://schemas.microsoft.com/office/drawing/2014/main" id="{94F8832F-DFC7-4C4D-BD37-588E80A546C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6539" y="585159"/>
            <a:ext cx="4394489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LIVE ‘Relational Data Base’</a:t>
            </a:r>
            <a:endParaRPr kumimoji="0" lang="zh-CN" altLang="en-US" sz="25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3">
            <a:extLst>
              <a:ext uri="{FF2B5EF4-FFF2-40B4-BE49-F238E27FC236}">
                <a16:creationId xmlns:a16="http://schemas.microsoft.com/office/drawing/2014/main" id="{78DBC864-C475-4AEE-8365-12FBD503F655}"/>
              </a:ext>
            </a:extLst>
          </p:cNvPr>
          <p:cNvSpPr/>
          <p:nvPr/>
        </p:nvSpPr>
        <p:spPr>
          <a:xfrm>
            <a:off x="595085" y="1168399"/>
            <a:ext cx="9419771" cy="474640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33">
            <a:extLst>
              <a:ext uri="{FF2B5EF4-FFF2-40B4-BE49-F238E27FC236}">
                <a16:creationId xmlns:a16="http://schemas.microsoft.com/office/drawing/2014/main" id="{EFCA7788-1C30-41B3-8A62-98132541D9B9}"/>
              </a:ext>
            </a:extLst>
          </p:cNvPr>
          <p:cNvGrpSpPr/>
          <p:nvPr/>
        </p:nvGrpSpPr>
        <p:grpSpPr>
          <a:xfrm>
            <a:off x="4971367" y="94778"/>
            <a:ext cx="6175604" cy="544131"/>
            <a:chOff x="660400" y="2065020"/>
            <a:chExt cx="4497404" cy="544131"/>
          </a:xfrm>
        </p:grpSpPr>
        <p:sp>
          <p:nvSpPr>
            <p:cNvPr id="11" name="文本框 34">
              <a:extLst>
                <a:ext uri="{FF2B5EF4-FFF2-40B4-BE49-F238E27FC236}">
                  <a16:creationId xmlns:a16="http://schemas.microsoft.com/office/drawing/2014/main" id="{A436D73F-C853-4F20-9635-D9187A8A82CC}"/>
                </a:ext>
              </a:extLst>
            </p:cNvPr>
            <p:cNvSpPr txBox="1"/>
            <p:nvPr/>
          </p:nvSpPr>
          <p:spPr>
            <a:xfrm>
              <a:off x="660400" y="2065020"/>
              <a:ext cx="4497404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/>
              <a:r>
                <a:rPr lang="en-US" altLang="zh-CN" sz="2800" b="1" dirty="0">
                  <a:solidFill>
                    <a:srgbClr val="B22222"/>
                  </a:solidFill>
                  <a:latin typeface="Staatliches"/>
                </a:rPr>
                <a:t>EXAMINATION SYSTEM DB</a:t>
              </a:r>
              <a:r>
                <a:rPr lang="en-US" altLang="zh-CN" sz="2800" dirty="0">
                  <a:solidFill>
                    <a:srgbClr val="B22222"/>
                  </a:solidFill>
                  <a:latin typeface="Century Gothic" panose="020B0502020202020204" pitchFamily="34" charset="0"/>
                </a:rPr>
                <a:t>/</a:t>
              </a:r>
              <a:r>
                <a:rPr lang="en-US" altLang="zh-CN" sz="1200" dirty="0">
                  <a:solidFill>
                    <a:srgbClr val="B22222"/>
                  </a:solidFill>
                  <a:latin typeface="Century Gothic" panose="020B0502020202020204" pitchFamily="34" charset="0"/>
                </a:rPr>
                <a:t>One More Step..	</a:t>
              </a:r>
              <a:endParaRPr lang="zh-CN" altLang="en-US" sz="1200" dirty="0">
                <a:solidFill>
                  <a:srgbClr val="B22222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2" name="直接连接符 35">
              <a:extLst>
                <a:ext uri="{FF2B5EF4-FFF2-40B4-BE49-F238E27FC236}">
                  <a16:creationId xmlns:a16="http://schemas.microsoft.com/office/drawing/2014/main" id="{ADE3F8D1-509B-4017-A064-1DF49A5A62B5}"/>
                </a:ext>
              </a:extLst>
            </p:cNvPr>
            <p:cNvCxnSpPr>
              <a:cxnSpLocks/>
            </p:cNvCxnSpPr>
            <p:nvPr/>
          </p:nvCxnSpPr>
          <p:spPr>
            <a:xfrm>
              <a:off x="767191" y="2609151"/>
              <a:ext cx="3157109" cy="0"/>
            </a:xfrm>
            <a:prstGeom prst="line">
              <a:avLst/>
            </a:prstGeom>
            <a:ln w="15875">
              <a:solidFill>
                <a:srgbClr val="B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26">
            <a:extLst>
              <a:ext uri="{FF2B5EF4-FFF2-40B4-BE49-F238E27FC236}">
                <a16:creationId xmlns:a16="http://schemas.microsoft.com/office/drawing/2014/main" id="{27041ED7-81E8-47D1-97B7-841B393D0BA4}"/>
              </a:ext>
            </a:extLst>
          </p:cNvPr>
          <p:cNvSpPr txBox="1"/>
          <p:nvPr/>
        </p:nvSpPr>
        <p:spPr bwMode="auto">
          <a:xfrm>
            <a:off x="10370683" y="1307275"/>
            <a:ext cx="1705203" cy="34778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A LIVE model of Examination System Data Base has been created based on the previously steps..</a:t>
            </a:r>
          </a:p>
        </p:txBody>
      </p:sp>
      <p:sp>
        <p:nvSpPr>
          <p:cNvPr id="14" name="等腰三角形 41">
            <a:extLst>
              <a:ext uri="{FF2B5EF4-FFF2-40B4-BE49-F238E27FC236}">
                <a16:creationId xmlns:a16="http://schemas.microsoft.com/office/drawing/2014/main" id="{153FBBEB-D49C-4103-9516-54F8CBBD4539}"/>
              </a:ext>
            </a:extLst>
          </p:cNvPr>
          <p:cNvSpPr/>
          <p:nvPr/>
        </p:nvSpPr>
        <p:spPr>
          <a:xfrm>
            <a:off x="10181996" y="4897114"/>
            <a:ext cx="2010003" cy="2035371"/>
          </a:xfrm>
          <a:prstGeom prst="triangle">
            <a:avLst>
              <a:gd name="adj" fmla="val 100000"/>
            </a:avLst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6">
            <a:extLst>
              <a:ext uri="{FF2B5EF4-FFF2-40B4-BE49-F238E27FC236}">
                <a16:creationId xmlns:a16="http://schemas.microsoft.com/office/drawing/2014/main" id="{18769E42-4D0C-44ED-A577-4F9862CFD76D}"/>
              </a:ext>
            </a:extLst>
          </p:cNvPr>
          <p:cNvSpPr txBox="1"/>
          <p:nvPr/>
        </p:nvSpPr>
        <p:spPr bwMode="auto">
          <a:xfrm>
            <a:off x="508834" y="6134341"/>
            <a:ext cx="4763367" cy="27699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200" b="1" dirty="0">
                <a:solidFill>
                  <a:srgbClr val="B22222"/>
                </a:solidFill>
                <a:latin typeface="Century Gothic" panose="020B0502020202020204" pitchFamily="34" charset="0"/>
              </a:rPr>
              <a:t>NOTE: Database Diagram by SQL Server.</a:t>
            </a:r>
          </a:p>
        </p:txBody>
      </p:sp>
    </p:spTree>
    <p:extLst>
      <p:ext uri="{BB962C8B-B14F-4D97-AF65-F5344CB8AC3E}">
        <p14:creationId xmlns:p14="http://schemas.microsoft.com/office/powerpoint/2010/main" val="69386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5">
            <a:extLst>
              <a:ext uri="{FF2B5EF4-FFF2-40B4-BE49-F238E27FC236}">
                <a16:creationId xmlns:a16="http://schemas.microsoft.com/office/drawing/2014/main" id="{FFCBE226-600A-4865-8584-4B1D7F4711DD}"/>
              </a:ext>
            </a:extLst>
          </p:cNvPr>
          <p:cNvSpPr/>
          <p:nvPr/>
        </p:nvSpPr>
        <p:spPr>
          <a:xfrm rot="5400000">
            <a:off x="975360" y="-975360"/>
            <a:ext cx="3429000" cy="5379720"/>
          </a:xfrm>
          <a:prstGeom prst="rt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直角三角形 6">
            <a:extLst>
              <a:ext uri="{FF2B5EF4-FFF2-40B4-BE49-F238E27FC236}">
                <a16:creationId xmlns:a16="http://schemas.microsoft.com/office/drawing/2014/main" id="{3C1408AD-D4BB-43C8-8FC5-4E55687D23B3}"/>
              </a:ext>
            </a:extLst>
          </p:cNvPr>
          <p:cNvSpPr/>
          <p:nvPr/>
        </p:nvSpPr>
        <p:spPr>
          <a:xfrm rot="5400000" flipH="1" flipV="1">
            <a:off x="7787642" y="2453640"/>
            <a:ext cx="3429000" cy="5379720"/>
          </a:xfrm>
          <a:prstGeom prst="rt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: 圆角 9">
            <a:extLst>
              <a:ext uri="{FF2B5EF4-FFF2-40B4-BE49-F238E27FC236}">
                <a16:creationId xmlns:a16="http://schemas.microsoft.com/office/drawing/2014/main" id="{D86A6FCA-2BE3-4205-8284-4F66D6292D26}"/>
              </a:ext>
            </a:extLst>
          </p:cNvPr>
          <p:cNvSpPr/>
          <p:nvPr/>
        </p:nvSpPr>
        <p:spPr>
          <a:xfrm>
            <a:off x="392430" y="401548"/>
            <a:ext cx="11407140" cy="6054904"/>
          </a:xfrm>
          <a:prstGeom prst="roundRect">
            <a:avLst>
              <a:gd name="adj" fmla="val 4586"/>
            </a:avLst>
          </a:prstGeom>
          <a:solidFill>
            <a:schemeClr val="bg2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0C8BFBE4-2A26-4B2F-9BA0-C73A2F197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611" y="1204237"/>
            <a:ext cx="3758700" cy="3758700"/>
          </a:xfrm>
          <a:prstGeom prst="rect">
            <a:avLst/>
          </a:prstGeom>
        </p:spPr>
      </p:pic>
      <p:grpSp>
        <p:nvGrpSpPr>
          <p:cNvPr id="5" name="组合 14">
            <a:extLst>
              <a:ext uri="{FF2B5EF4-FFF2-40B4-BE49-F238E27FC236}">
                <a16:creationId xmlns:a16="http://schemas.microsoft.com/office/drawing/2014/main" id="{D9896411-628A-4803-AFF2-0C954DCA5FB2}"/>
              </a:ext>
            </a:extLst>
          </p:cNvPr>
          <p:cNvGrpSpPr/>
          <p:nvPr/>
        </p:nvGrpSpPr>
        <p:grpSpPr>
          <a:xfrm>
            <a:off x="326270" y="2474880"/>
            <a:ext cx="9406746" cy="1802176"/>
            <a:chOff x="2508242" y="2488758"/>
            <a:chExt cx="8481462" cy="1802176"/>
          </a:xfrm>
        </p:grpSpPr>
        <p:sp>
          <p:nvSpPr>
            <p:cNvPr id="6" name="文本框 11">
              <a:extLst>
                <a:ext uri="{FF2B5EF4-FFF2-40B4-BE49-F238E27FC236}">
                  <a16:creationId xmlns:a16="http://schemas.microsoft.com/office/drawing/2014/main" id="{4F28A57C-1ECE-4396-B971-7A2FA26675D3}"/>
                </a:ext>
              </a:extLst>
            </p:cNvPr>
            <p:cNvSpPr txBox="1"/>
            <p:nvPr/>
          </p:nvSpPr>
          <p:spPr>
            <a:xfrm>
              <a:off x="4521539" y="2752051"/>
              <a:ext cx="6468165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7000" dirty="0">
                  <a:solidFill>
                    <a:srgbClr val="B22222"/>
                  </a:solidFill>
                  <a:latin typeface="Century Gothic" panose="020B0502020202020204" pitchFamily="34" charset="0"/>
                </a:rPr>
                <a:t>SQL &amp; SP</a:t>
              </a:r>
            </a:p>
            <a:p>
              <a:pPr algn="l"/>
              <a:r>
                <a:rPr lang="en-US" altLang="zh-CN" sz="2400" dirty="0">
                  <a:solidFill>
                    <a:srgbClr val="B22222"/>
                  </a:solidFill>
                  <a:latin typeface="Century Gothic" panose="020B0502020202020204" pitchFamily="34" charset="0"/>
                </a:rPr>
                <a:t>Using SQL, Creating Stored Procedures</a:t>
              </a:r>
            </a:p>
          </p:txBody>
        </p:sp>
        <p:sp>
          <p:nvSpPr>
            <p:cNvPr id="7" name="文本框 13">
              <a:extLst>
                <a:ext uri="{FF2B5EF4-FFF2-40B4-BE49-F238E27FC236}">
                  <a16:creationId xmlns:a16="http://schemas.microsoft.com/office/drawing/2014/main" id="{FC0A1885-E3BA-4ADD-A017-D236B5B027C8}"/>
                </a:ext>
              </a:extLst>
            </p:cNvPr>
            <p:cNvSpPr txBox="1"/>
            <p:nvPr/>
          </p:nvSpPr>
          <p:spPr>
            <a:xfrm>
              <a:off x="2508242" y="2488758"/>
              <a:ext cx="201184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0" dirty="0">
                  <a:solidFill>
                    <a:srgbClr val="B22222"/>
                  </a:solidFill>
                </a:rPr>
                <a:t>02.</a:t>
              </a:r>
              <a:endParaRPr lang="zh-CN" altLang="en-US" sz="11000" dirty="0">
                <a:solidFill>
                  <a:srgbClr val="B22222"/>
                </a:solidFill>
              </a:endParaRPr>
            </a:p>
          </p:txBody>
        </p:sp>
      </p:grpSp>
      <p:cxnSp>
        <p:nvCxnSpPr>
          <p:cNvPr id="8" name="直接连接符 10">
            <a:extLst>
              <a:ext uri="{FF2B5EF4-FFF2-40B4-BE49-F238E27FC236}">
                <a16:creationId xmlns:a16="http://schemas.microsoft.com/office/drawing/2014/main" id="{C87A27A0-14B6-4755-B2A2-6ECAB29E4C89}"/>
              </a:ext>
            </a:extLst>
          </p:cNvPr>
          <p:cNvCxnSpPr>
            <a:cxnSpLocks/>
          </p:cNvCxnSpPr>
          <p:nvPr/>
        </p:nvCxnSpPr>
        <p:spPr>
          <a:xfrm>
            <a:off x="998628" y="4468258"/>
            <a:ext cx="7535771" cy="0"/>
          </a:xfrm>
          <a:prstGeom prst="line">
            <a:avLst/>
          </a:prstGeom>
          <a:ln w="15875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2">
            <a:extLst>
              <a:ext uri="{FF2B5EF4-FFF2-40B4-BE49-F238E27FC236}">
                <a16:creationId xmlns:a16="http://schemas.microsoft.com/office/drawing/2014/main" id="{C3F1ACF7-4931-4202-A344-913804E87D1C}"/>
              </a:ext>
            </a:extLst>
          </p:cNvPr>
          <p:cNvCxnSpPr>
            <a:cxnSpLocks/>
          </p:cNvCxnSpPr>
          <p:nvPr/>
        </p:nvCxnSpPr>
        <p:spPr>
          <a:xfrm>
            <a:off x="998628" y="2474880"/>
            <a:ext cx="7637371" cy="0"/>
          </a:xfrm>
          <a:prstGeom prst="line">
            <a:avLst/>
          </a:prstGeom>
          <a:ln w="15875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31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31">
            <a:extLst>
              <a:ext uri="{FF2B5EF4-FFF2-40B4-BE49-F238E27FC236}">
                <a16:creationId xmlns:a16="http://schemas.microsoft.com/office/drawing/2014/main" id="{A85D14E5-A8AC-4C59-B987-278673235CBF}"/>
              </a:ext>
            </a:extLst>
          </p:cNvPr>
          <p:cNvCxnSpPr>
            <a:cxnSpLocks/>
          </p:cNvCxnSpPr>
          <p:nvPr/>
        </p:nvCxnSpPr>
        <p:spPr>
          <a:xfrm>
            <a:off x="6342737" y="5523111"/>
            <a:ext cx="0" cy="91492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32">
            <a:extLst>
              <a:ext uri="{FF2B5EF4-FFF2-40B4-BE49-F238E27FC236}">
                <a16:creationId xmlns:a16="http://schemas.microsoft.com/office/drawing/2014/main" id="{9070229A-5669-4164-8B1F-6DD375BA178D}"/>
              </a:ext>
            </a:extLst>
          </p:cNvPr>
          <p:cNvCxnSpPr>
            <a:cxnSpLocks/>
          </p:cNvCxnSpPr>
          <p:nvPr/>
        </p:nvCxnSpPr>
        <p:spPr>
          <a:xfrm>
            <a:off x="8992838" y="5550828"/>
            <a:ext cx="0" cy="91492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占位符 87">
            <a:extLst>
              <a:ext uri="{FF2B5EF4-FFF2-40B4-BE49-F238E27FC236}">
                <a16:creationId xmlns:a16="http://schemas.microsoft.com/office/drawing/2014/main" id="{CC7C8E62-7DCD-4CED-AA69-7B042012A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4111" y="392248"/>
            <a:ext cx="3083296" cy="44938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glow rad="101600">
              <a:schemeClr val="bg1">
                <a:lumMod val="95000"/>
                <a:alpha val="60000"/>
              </a:schemeClr>
            </a:glow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38" name="صورة 37">
            <a:extLst>
              <a:ext uri="{FF2B5EF4-FFF2-40B4-BE49-F238E27FC236}">
                <a16:creationId xmlns:a16="http://schemas.microsoft.com/office/drawing/2014/main" id="{375FBC3C-2287-4135-BE1A-276147E9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761" y="4927403"/>
            <a:ext cx="840644" cy="84064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39" name="文本框 26">
            <a:extLst>
              <a:ext uri="{FF2B5EF4-FFF2-40B4-BE49-F238E27FC236}">
                <a16:creationId xmlns:a16="http://schemas.microsoft.com/office/drawing/2014/main" id="{91F66D1C-3446-4247-8B0C-E1A855400B96}"/>
              </a:ext>
            </a:extLst>
          </p:cNvPr>
          <p:cNvSpPr txBox="1"/>
          <p:nvPr/>
        </p:nvSpPr>
        <p:spPr bwMode="auto">
          <a:xfrm>
            <a:off x="8987861" y="5880977"/>
            <a:ext cx="2783181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Using SQL to Create &amp; </a:t>
            </a:r>
          </a:p>
          <a:p>
            <a:pPr algn="ctr">
              <a:defRPr/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Restore DB</a:t>
            </a:r>
          </a:p>
        </p:txBody>
      </p:sp>
      <p:pic>
        <p:nvPicPr>
          <p:cNvPr id="40" name="图片占位符 87">
            <a:extLst>
              <a:ext uri="{FF2B5EF4-FFF2-40B4-BE49-F238E27FC236}">
                <a16:creationId xmlns:a16="http://schemas.microsoft.com/office/drawing/2014/main" id="{C8934464-6CED-4DF3-AD1D-EB0BF68DA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680" y="350905"/>
            <a:ext cx="3083296" cy="46313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glow rad="101600">
              <a:schemeClr val="bg1">
                <a:lumMod val="95000"/>
                <a:alpha val="60000"/>
              </a:schemeClr>
            </a:glow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43" name="صورة 42">
            <a:extLst>
              <a:ext uri="{FF2B5EF4-FFF2-40B4-BE49-F238E27FC236}">
                <a16:creationId xmlns:a16="http://schemas.microsoft.com/office/drawing/2014/main" id="{F0ABB2F4-FCAD-487C-AD95-FB1C82975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210222" y="4982216"/>
            <a:ext cx="1048212" cy="78583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4" name="文本框 26">
            <a:extLst>
              <a:ext uri="{FF2B5EF4-FFF2-40B4-BE49-F238E27FC236}">
                <a16:creationId xmlns:a16="http://schemas.microsoft.com/office/drawing/2014/main" id="{CD74B501-AB77-46CF-AC36-DF5EC866372A}"/>
              </a:ext>
            </a:extLst>
          </p:cNvPr>
          <p:cNvSpPr txBox="1"/>
          <p:nvPr/>
        </p:nvSpPr>
        <p:spPr bwMode="auto">
          <a:xfrm>
            <a:off x="6342737" y="5880977"/>
            <a:ext cx="2783181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Using DDL Commands for</a:t>
            </a:r>
          </a:p>
          <a:p>
            <a:pPr algn="ctr">
              <a:defRPr/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Different purposes.</a:t>
            </a:r>
          </a:p>
        </p:txBody>
      </p:sp>
      <p:pic>
        <p:nvPicPr>
          <p:cNvPr id="45" name="图片占位符 87">
            <a:extLst>
              <a:ext uri="{FF2B5EF4-FFF2-40B4-BE49-F238E27FC236}">
                <a16:creationId xmlns:a16="http://schemas.microsoft.com/office/drawing/2014/main" id="{F77A419F-0A24-47E4-BD5C-6853464B4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520" y="323188"/>
            <a:ext cx="3083296" cy="45835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glow rad="101600">
              <a:schemeClr val="bg1">
                <a:lumMod val="95000"/>
                <a:alpha val="60000"/>
              </a:schemeClr>
            </a:glow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46" name="Google Shape;439;p46">
            <a:extLst>
              <a:ext uri="{FF2B5EF4-FFF2-40B4-BE49-F238E27FC236}">
                <a16:creationId xmlns:a16="http://schemas.microsoft.com/office/drawing/2014/main" id="{99C23330-696C-43FF-A2BD-667CD4C5926C}"/>
              </a:ext>
            </a:extLst>
          </p:cNvPr>
          <p:cNvSpPr txBox="1">
            <a:spLocks/>
          </p:cNvSpPr>
          <p:nvPr/>
        </p:nvSpPr>
        <p:spPr>
          <a:xfrm>
            <a:off x="201575" y="947765"/>
            <a:ext cx="3572100" cy="3938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spcBef>
                <a:spcPts val="0"/>
              </a:spcBef>
            </a:pPr>
            <a:r>
              <a:rPr lang="en-US" sz="5000" b="1" dirty="0">
                <a:solidFill>
                  <a:schemeClr val="bg1">
                    <a:lumMod val="95000"/>
                  </a:schemeClr>
                </a:solidFill>
                <a:latin typeface="Staatliches" panose="020B0604020202020204" charset="0"/>
              </a:rPr>
              <a:t>SQL SERVER CAN</a:t>
            </a:r>
          </a:p>
          <a:p>
            <a:pPr algn="l" rtl="0">
              <a:spcBef>
                <a:spcPts val="0"/>
              </a:spcBef>
            </a:pPr>
            <a:r>
              <a:rPr lang="en-US" sz="5000" b="1" dirty="0">
                <a:solidFill>
                  <a:schemeClr val="bg1">
                    <a:lumMod val="95000"/>
                  </a:schemeClr>
                </a:solidFill>
                <a:latin typeface="Staatliches" panose="020B0604020202020204" charset="0"/>
              </a:rPr>
              <a:t>HANDLE IT ALL!!</a:t>
            </a:r>
          </a:p>
        </p:txBody>
      </p:sp>
      <p:pic>
        <p:nvPicPr>
          <p:cNvPr id="47" name="صورة 46">
            <a:extLst>
              <a:ext uri="{FF2B5EF4-FFF2-40B4-BE49-F238E27FC236}">
                <a16:creationId xmlns:a16="http://schemas.microsoft.com/office/drawing/2014/main" id="{4E9196C1-75EF-48A5-99E8-019E08FAE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276983" y="4961230"/>
            <a:ext cx="1048212" cy="78583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8" name="文本框 26">
            <a:extLst>
              <a:ext uri="{FF2B5EF4-FFF2-40B4-BE49-F238E27FC236}">
                <a16:creationId xmlns:a16="http://schemas.microsoft.com/office/drawing/2014/main" id="{003EA063-CAAA-495D-B165-E2C1B118351A}"/>
              </a:ext>
            </a:extLst>
          </p:cNvPr>
          <p:cNvSpPr txBox="1"/>
          <p:nvPr/>
        </p:nvSpPr>
        <p:spPr bwMode="auto">
          <a:xfrm>
            <a:off x="3409498" y="5859991"/>
            <a:ext cx="2783181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Using DML Commands for</a:t>
            </a:r>
          </a:p>
          <a:p>
            <a:pPr algn="ctr">
              <a:defRPr/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Different purposes.</a:t>
            </a:r>
          </a:p>
        </p:txBody>
      </p:sp>
    </p:spTree>
    <p:extLst>
      <p:ext uri="{BB962C8B-B14F-4D97-AF65-F5344CB8AC3E}">
        <p14:creationId xmlns:p14="http://schemas.microsoft.com/office/powerpoint/2010/main" val="226962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4" grpId="0" animBg="1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9;p46">
            <a:extLst>
              <a:ext uri="{FF2B5EF4-FFF2-40B4-BE49-F238E27FC236}">
                <a16:creationId xmlns:a16="http://schemas.microsoft.com/office/drawing/2014/main" id="{88102400-325F-4832-B993-8E86D61580D0}"/>
              </a:ext>
            </a:extLst>
          </p:cNvPr>
          <p:cNvSpPr txBox="1">
            <a:spLocks/>
          </p:cNvSpPr>
          <p:nvPr/>
        </p:nvSpPr>
        <p:spPr>
          <a:xfrm>
            <a:off x="201574" y="1216354"/>
            <a:ext cx="4085613" cy="3938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spcBef>
                <a:spcPts val="0"/>
              </a:spcBef>
            </a:pPr>
            <a:r>
              <a:rPr lang="en-US" b="1" dirty="0">
                <a:solidFill>
                  <a:srgbClr val="B22222"/>
                </a:solidFill>
                <a:latin typeface="Staatliches" panose="020B0604020202020204" charset="0"/>
              </a:rPr>
              <a:t>DOZENS OF STORED PROCEDURE FOR EVERYTHING!!</a:t>
            </a:r>
          </a:p>
        </p:txBody>
      </p:sp>
      <p:pic>
        <p:nvPicPr>
          <p:cNvPr id="3" name="Picture 5" descr="Picture 5">
            <a:extLst>
              <a:ext uri="{FF2B5EF4-FFF2-40B4-BE49-F238E27FC236}">
                <a16:creationId xmlns:a16="http://schemas.microsoft.com/office/drawing/2014/main" id="{DED3ECB0-3160-4CC5-B349-167DD83A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171" y="278326"/>
            <a:ext cx="3180255" cy="1906640"/>
          </a:xfrm>
          <a:prstGeom prst="rect">
            <a:avLst/>
          </a:prstGeom>
          <a:ln w="12700">
            <a:miter lim="400000"/>
          </a:ln>
          <a:effectLst/>
        </p:spPr>
      </p:pic>
      <p:pic>
        <p:nvPicPr>
          <p:cNvPr id="6" name="Picture 5" descr="Picture 5">
            <a:extLst>
              <a:ext uri="{FF2B5EF4-FFF2-40B4-BE49-F238E27FC236}">
                <a16:creationId xmlns:a16="http://schemas.microsoft.com/office/drawing/2014/main" id="{BF6C3DF1-A4F1-4B5B-9132-DFCEDDBA5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171" y="2475680"/>
            <a:ext cx="3180255" cy="1906640"/>
          </a:xfrm>
          <a:prstGeom prst="rect">
            <a:avLst/>
          </a:prstGeom>
          <a:ln w="12700">
            <a:miter lim="400000"/>
          </a:ln>
          <a:effectLst/>
        </p:spPr>
      </p:pic>
      <p:pic>
        <p:nvPicPr>
          <p:cNvPr id="8" name="صورة 7">
            <a:hlinkClick r:id="rId3" action="ppaction://hlinkfile"/>
            <a:extLst>
              <a:ext uri="{FF2B5EF4-FFF2-40B4-BE49-F238E27FC236}">
                <a16:creationId xmlns:a16="http://schemas.microsoft.com/office/drawing/2014/main" id="{0FEA64DB-E896-456F-8A4C-5A6402D49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718" y="439337"/>
            <a:ext cx="2447471" cy="1554034"/>
          </a:xfrm>
          <a:prstGeom prst="rect">
            <a:avLst/>
          </a:prstGeom>
        </p:spPr>
      </p:pic>
      <p:pic>
        <p:nvPicPr>
          <p:cNvPr id="10" name="صورة 9">
            <a:hlinkClick r:id="rId5" action="ppaction://hlinkfile"/>
            <a:extLst>
              <a:ext uri="{FF2B5EF4-FFF2-40B4-BE49-F238E27FC236}">
                <a16:creationId xmlns:a16="http://schemas.microsoft.com/office/drawing/2014/main" id="{9C94BB04-7FFD-4383-A826-77D03F2F7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718" y="2624138"/>
            <a:ext cx="2440781" cy="1514475"/>
          </a:xfrm>
          <a:prstGeom prst="rect">
            <a:avLst/>
          </a:prstGeom>
        </p:spPr>
      </p:pic>
      <p:pic>
        <p:nvPicPr>
          <p:cNvPr id="11" name="Picture 5" descr="Picture 5">
            <a:extLst>
              <a:ext uri="{FF2B5EF4-FFF2-40B4-BE49-F238E27FC236}">
                <a16:creationId xmlns:a16="http://schemas.microsoft.com/office/drawing/2014/main" id="{FE122985-E060-42AF-94B1-1184CDB2A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171" y="4757127"/>
            <a:ext cx="3180255" cy="1906640"/>
          </a:xfrm>
          <a:prstGeom prst="rect">
            <a:avLst/>
          </a:prstGeom>
          <a:ln w="12700">
            <a:miter lim="400000"/>
          </a:ln>
          <a:effectLst/>
        </p:spPr>
      </p:pic>
      <p:pic>
        <p:nvPicPr>
          <p:cNvPr id="13" name="صورة 12">
            <a:hlinkClick r:id="rId6" action="ppaction://hlinkfile"/>
            <a:extLst>
              <a:ext uri="{FF2B5EF4-FFF2-40B4-BE49-F238E27FC236}">
                <a16:creationId xmlns:a16="http://schemas.microsoft.com/office/drawing/2014/main" id="{D6E93CC9-3EC5-4D1F-98E8-1CD4FD6C47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476" y="4867644"/>
            <a:ext cx="2460558" cy="1551019"/>
          </a:xfrm>
          <a:prstGeom prst="rect">
            <a:avLst/>
          </a:prstGeom>
        </p:spPr>
      </p:pic>
      <p:pic>
        <p:nvPicPr>
          <p:cNvPr id="15" name="صورة 14">
            <a:extLst>
              <a:ext uri="{FF2B5EF4-FFF2-40B4-BE49-F238E27FC236}">
                <a16:creationId xmlns:a16="http://schemas.microsoft.com/office/drawing/2014/main" id="{F879715E-1899-4F74-B268-090115438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271" y="597179"/>
            <a:ext cx="2709664" cy="5663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glow rad="63500">
              <a:srgbClr val="FF0000">
                <a:alpha val="40000"/>
              </a:srgbClr>
            </a:glow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6" name="صورة 15">
            <a:extLst>
              <a:ext uri="{FF2B5EF4-FFF2-40B4-BE49-F238E27FC236}">
                <a16:creationId xmlns:a16="http://schemas.microsoft.com/office/drawing/2014/main" id="{4C2F6137-D896-451E-AF9D-19617083EE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0559" y="597179"/>
            <a:ext cx="2532876" cy="5663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glow rad="63500">
              <a:srgbClr val="FF0000">
                <a:alpha val="40000"/>
              </a:srgbClr>
            </a:glow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84061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5">
            <a:extLst>
              <a:ext uri="{FF2B5EF4-FFF2-40B4-BE49-F238E27FC236}">
                <a16:creationId xmlns:a16="http://schemas.microsoft.com/office/drawing/2014/main" id="{FFCBE226-600A-4865-8584-4B1D7F4711DD}"/>
              </a:ext>
            </a:extLst>
          </p:cNvPr>
          <p:cNvSpPr/>
          <p:nvPr/>
        </p:nvSpPr>
        <p:spPr>
          <a:xfrm rot="5400000">
            <a:off x="975360" y="-975360"/>
            <a:ext cx="3429000" cy="5379720"/>
          </a:xfrm>
          <a:prstGeom prst="rt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直角三角形 6">
            <a:extLst>
              <a:ext uri="{FF2B5EF4-FFF2-40B4-BE49-F238E27FC236}">
                <a16:creationId xmlns:a16="http://schemas.microsoft.com/office/drawing/2014/main" id="{3C1408AD-D4BB-43C8-8FC5-4E55687D23B3}"/>
              </a:ext>
            </a:extLst>
          </p:cNvPr>
          <p:cNvSpPr/>
          <p:nvPr/>
        </p:nvSpPr>
        <p:spPr>
          <a:xfrm rot="5400000" flipH="1" flipV="1">
            <a:off x="7787642" y="2453640"/>
            <a:ext cx="3429000" cy="5379720"/>
          </a:xfrm>
          <a:prstGeom prst="rt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: 圆角 9">
            <a:extLst>
              <a:ext uri="{FF2B5EF4-FFF2-40B4-BE49-F238E27FC236}">
                <a16:creationId xmlns:a16="http://schemas.microsoft.com/office/drawing/2014/main" id="{D86A6FCA-2BE3-4205-8284-4F66D6292D26}"/>
              </a:ext>
            </a:extLst>
          </p:cNvPr>
          <p:cNvSpPr/>
          <p:nvPr/>
        </p:nvSpPr>
        <p:spPr>
          <a:xfrm>
            <a:off x="392430" y="401548"/>
            <a:ext cx="11407140" cy="6054904"/>
          </a:xfrm>
          <a:prstGeom prst="roundRect">
            <a:avLst>
              <a:gd name="adj" fmla="val 4586"/>
            </a:avLst>
          </a:prstGeom>
          <a:solidFill>
            <a:schemeClr val="bg2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FC0A1885-E3BA-4ADD-A017-D236B5B027C8}"/>
              </a:ext>
            </a:extLst>
          </p:cNvPr>
          <p:cNvSpPr txBox="1"/>
          <p:nvPr/>
        </p:nvSpPr>
        <p:spPr>
          <a:xfrm>
            <a:off x="277775" y="2536448"/>
            <a:ext cx="223132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0" dirty="0">
                <a:solidFill>
                  <a:srgbClr val="B22222"/>
                </a:solidFill>
              </a:rPr>
              <a:t>03.</a:t>
            </a:r>
            <a:endParaRPr lang="zh-CN" altLang="en-US" sz="11000" dirty="0">
              <a:solidFill>
                <a:srgbClr val="B22222"/>
              </a:solidFill>
            </a:endParaRPr>
          </a:p>
        </p:txBody>
      </p:sp>
      <p:pic>
        <p:nvPicPr>
          <p:cNvPr id="13" name="صورة 12">
            <a:extLst>
              <a:ext uri="{FF2B5EF4-FFF2-40B4-BE49-F238E27FC236}">
                <a16:creationId xmlns:a16="http://schemas.microsoft.com/office/drawing/2014/main" id="{53165A3E-E4FE-41A8-BD71-146D40DB3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9" y="1289155"/>
            <a:ext cx="6089501" cy="5368063"/>
          </a:xfrm>
          <a:prstGeom prst="rect">
            <a:avLst/>
          </a:prstGeom>
        </p:spPr>
      </p:pic>
      <p:cxnSp>
        <p:nvCxnSpPr>
          <p:cNvPr id="8" name="直接连接符 10">
            <a:extLst>
              <a:ext uri="{FF2B5EF4-FFF2-40B4-BE49-F238E27FC236}">
                <a16:creationId xmlns:a16="http://schemas.microsoft.com/office/drawing/2014/main" id="{C87A27A0-14B6-4755-B2A2-6ECAB29E4C89}"/>
              </a:ext>
            </a:extLst>
          </p:cNvPr>
          <p:cNvCxnSpPr>
            <a:cxnSpLocks/>
          </p:cNvCxnSpPr>
          <p:nvPr/>
        </p:nvCxnSpPr>
        <p:spPr>
          <a:xfrm>
            <a:off x="722779" y="4540377"/>
            <a:ext cx="5852192" cy="0"/>
          </a:xfrm>
          <a:prstGeom prst="line">
            <a:avLst/>
          </a:prstGeom>
          <a:ln w="15875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2">
            <a:extLst>
              <a:ext uri="{FF2B5EF4-FFF2-40B4-BE49-F238E27FC236}">
                <a16:creationId xmlns:a16="http://schemas.microsoft.com/office/drawing/2014/main" id="{C3F1ACF7-4931-4202-A344-913804E87D1C}"/>
              </a:ext>
            </a:extLst>
          </p:cNvPr>
          <p:cNvCxnSpPr>
            <a:cxnSpLocks/>
          </p:cNvCxnSpPr>
          <p:nvPr/>
        </p:nvCxnSpPr>
        <p:spPr>
          <a:xfrm>
            <a:off x="722779" y="2696062"/>
            <a:ext cx="7289107" cy="0"/>
          </a:xfrm>
          <a:prstGeom prst="line">
            <a:avLst/>
          </a:prstGeom>
          <a:ln w="15875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1">
            <a:extLst>
              <a:ext uri="{FF2B5EF4-FFF2-40B4-BE49-F238E27FC236}">
                <a16:creationId xmlns:a16="http://schemas.microsoft.com/office/drawing/2014/main" id="{F8B859A1-2383-4AA3-9AFD-82D33168F2E5}"/>
              </a:ext>
            </a:extLst>
          </p:cNvPr>
          <p:cNvSpPr txBox="1"/>
          <p:nvPr/>
        </p:nvSpPr>
        <p:spPr>
          <a:xfrm>
            <a:off x="2338039" y="2909161"/>
            <a:ext cx="608336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7000" dirty="0">
                <a:solidFill>
                  <a:srgbClr val="B22222"/>
                </a:solidFill>
                <a:latin typeface="Century Gothic" panose="020B0502020202020204" pitchFamily="34" charset="0"/>
              </a:rPr>
              <a:t>Desktop App</a:t>
            </a:r>
          </a:p>
          <a:p>
            <a:pPr algn="l"/>
            <a:r>
              <a:rPr lang="en-US" altLang="zh-CN" sz="1500" dirty="0">
                <a:solidFill>
                  <a:srgbClr val="B22222"/>
                </a:solidFill>
                <a:latin typeface="Century Gothic" panose="020B0502020202020204" pitchFamily="34" charset="0"/>
              </a:rPr>
              <a:t>Building an Examination System Application</a:t>
            </a:r>
          </a:p>
        </p:txBody>
      </p:sp>
    </p:spTree>
    <p:extLst>
      <p:ext uri="{BB962C8B-B14F-4D97-AF65-F5344CB8AC3E}">
        <p14:creationId xmlns:p14="http://schemas.microsoft.com/office/powerpoint/2010/main" val="176990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1D837024-D021-48B8-BB27-B1A9470CB0DB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41">
            <a:extLst>
              <a:ext uri="{FF2B5EF4-FFF2-40B4-BE49-F238E27FC236}">
                <a16:creationId xmlns:a16="http://schemas.microsoft.com/office/drawing/2014/main" id="{D44A0A35-195D-4F75-A73E-49134AD21095}"/>
              </a:ext>
            </a:extLst>
          </p:cNvPr>
          <p:cNvSpPr/>
          <p:nvPr/>
        </p:nvSpPr>
        <p:spPr>
          <a:xfrm flipH="1">
            <a:off x="-4" y="4822629"/>
            <a:ext cx="2237861" cy="2035371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 Box 18">
            <a:extLst>
              <a:ext uri="{FF2B5EF4-FFF2-40B4-BE49-F238E27FC236}">
                <a16:creationId xmlns:a16="http://schemas.microsoft.com/office/drawing/2014/main" id="{0E52D2A3-E013-4BB7-964D-AA44D88E9A8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995688" y="47021"/>
            <a:ext cx="4407105" cy="477054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Desktop Login Interface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3" name="直接连接符​​ 14">
            <a:extLst>
              <a:ext uri="{FF2B5EF4-FFF2-40B4-BE49-F238E27FC236}">
                <a16:creationId xmlns:a16="http://schemas.microsoft.com/office/drawing/2014/main" id="{0D9AB002-112A-49B2-9819-D7CBEC5A1873}"/>
              </a:ext>
            </a:extLst>
          </p:cNvPr>
          <p:cNvCxnSpPr/>
          <p:nvPr/>
        </p:nvCxnSpPr>
        <p:spPr>
          <a:xfrm>
            <a:off x="8604196" y="328731"/>
            <a:ext cx="3057760" cy="0"/>
          </a:xfrm>
          <a:prstGeom prst="line">
            <a:avLst/>
          </a:prstGeom>
          <a:ln w="9525">
            <a:solidFill>
              <a:srgbClr val="B2222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​​ 14">
            <a:extLst>
              <a:ext uri="{FF2B5EF4-FFF2-40B4-BE49-F238E27FC236}">
                <a16:creationId xmlns:a16="http://schemas.microsoft.com/office/drawing/2014/main" id="{09BAB90E-AEF3-454E-A2EC-C89E76F859AF}"/>
              </a:ext>
            </a:extLst>
          </p:cNvPr>
          <p:cNvCxnSpPr/>
          <p:nvPr/>
        </p:nvCxnSpPr>
        <p:spPr>
          <a:xfrm>
            <a:off x="757886" y="328731"/>
            <a:ext cx="3057760" cy="0"/>
          </a:xfrm>
          <a:prstGeom prst="line">
            <a:avLst/>
          </a:prstGeom>
          <a:ln w="9525">
            <a:solidFill>
              <a:srgbClr val="B2222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صورة 16">
            <a:extLst>
              <a:ext uri="{FF2B5EF4-FFF2-40B4-BE49-F238E27FC236}">
                <a16:creationId xmlns:a16="http://schemas.microsoft.com/office/drawing/2014/main" id="{2C437AFE-EF92-45FD-8070-AD32B49B3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01" y="524074"/>
            <a:ext cx="6218094" cy="6005195"/>
          </a:xfrm>
          <a:prstGeom prst="rect">
            <a:avLst/>
          </a:prstGeom>
        </p:spPr>
      </p:pic>
      <p:sp>
        <p:nvSpPr>
          <p:cNvPr id="18" name="Google Shape;439;p46">
            <a:extLst>
              <a:ext uri="{FF2B5EF4-FFF2-40B4-BE49-F238E27FC236}">
                <a16:creationId xmlns:a16="http://schemas.microsoft.com/office/drawing/2014/main" id="{CA3AF9C3-6494-4C47-B866-3DF893799251}"/>
              </a:ext>
            </a:extLst>
          </p:cNvPr>
          <p:cNvSpPr txBox="1">
            <a:spLocks/>
          </p:cNvSpPr>
          <p:nvPr/>
        </p:nvSpPr>
        <p:spPr>
          <a:xfrm>
            <a:off x="141205" y="852806"/>
            <a:ext cx="5550292" cy="5312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spcBef>
                <a:spcPts val="0"/>
              </a:spcBef>
            </a:pPr>
            <a:r>
              <a:rPr lang="en-US" sz="4000" b="1" dirty="0">
                <a:solidFill>
                  <a:srgbClr val="B22222"/>
                </a:solidFill>
                <a:latin typeface="Staatliches" panose="020B0604020202020204" charset="0"/>
              </a:rPr>
              <a:t>SMOOTH USER LOGIN INTERFACE DESIGN WITH MULTIPLE OPTIONS FOR A GOOD EXPERIENCE!!</a:t>
            </a:r>
          </a:p>
        </p:txBody>
      </p:sp>
      <p:sp>
        <p:nvSpPr>
          <p:cNvPr id="19" name="文本框 26">
            <a:extLst>
              <a:ext uri="{FF2B5EF4-FFF2-40B4-BE49-F238E27FC236}">
                <a16:creationId xmlns:a16="http://schemas.microsoft.com/office/drawing/2014/main" id="{3953213C-C494-47DF-94F1-784D1E98B378}"/>
              </a:ext>
            </a:extLst>
          </p:cNvPr>
          <p:cNvSpPr txBox="1"/>
          <p:nvPr/>
        </p:nvSpPr>
        <p:spPr bwMode="auto">
          <a:xfrm>
            <a:off x="337405" y="4493898"/>
            <a:ext cx="7442489" cy="193899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-    Students and staff same login interface.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Flat buttons runs smoothly..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login with a smooth experience.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Connect to Social Media websites Directly!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About us button.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Comfortable Colors quoted from ITI Business Trade Mark.</a:t>
            </a:r>
          </a:p>
        </p:txBody>
      </p:sp>
    </p:spTree>
    <p:extLst>
      <p:ext uri="{BB962C8B-B14F-4D97-AF65-F5344CB8AC3E}">
        <p14:creationId xmlns:p14="http://schemas.microsoft.com/office/powerpoint/2010/main" val="233918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8">
            <a:extLst>
              <a:ext uri="{FF2B5EF4-FFF2-40B4-BE49-F238E27FC236}">
                <a16:creationId xmlns:a16="http://schemas.microsoft.com/office/drawing/2014/main" id="{32814AA9-258C-497D-914A-5A6D04488E2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995688" y="47021"/>
            <a:ext cx="4407105" cy="4770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Desktop App Backend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srgbClr val="B2222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5" name="直接连接符​​ 14">
            <a:extLst>
              <a:ext uri="{FF2B5EF4-FFF2-40B4-BE49-F238E27FC236}">
                <a16:creationId xmlns:a16="http://schemas.microsoft.com/office/drawing/2014/main" id="{C6BBBFFF-9ED1-43E7-9D0C-E513C889BDBA}"/>
              </a:ext>
            </a:extLst>
          </p:cNvPr>
          <p:cNvCxnSpPr/>
          <p:nvPr/>
        </p:nvCxnSpPr>
        <p:spPr>
          <a:xfrm>
            <a:off x="8604196" y="328731"/>
            <a:ext cx="305776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​​ 14">
            <a:extLst>
              <a:ext uri="{FF2B5EF4-FFF2-40B4-BE49-F238E27FC236}">
                <a16:creationId xmlns:a16="http://schemas.microsoft.com/office/drawing/2014/main" id="{2948FB87-13DD-4049-A290-81F77E5E6B33}"/>
              </a:ext>
            </a:extLst>
          </p:cNvPr>
          <p:cNvCxnSpPr/>
          <p:nvPr/>
        </p:nvCxnSpPr>
        <p:spPr>
          <a:xfrm>
            <a:off x="757886" y="328731"/>
            <a:ext cx="305776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5" descr="Picture 5">
            <a:extLst>
              <a:ext uri="{FF2B5EF4-FFF2-40B4-BE49-F238E27FC236}">
                <a16:creationId xmlns:a16="http://schemas.microsoft.com/office/drawing/2014/main" id="{9ED4D288-49F5-4279-9FA6-97EA1EB7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242" y="786058"/>
            <a:ext cx="6590184" cy="3950975"/>
          </a:xfrm>
          <a:prstGeom prst="rect">
            <a:avLst/>
          </a:prstGeom>
          <a:ln w="12700">
            <a:miter lim="400000"/>
          </a:ln>
          <a:effectLst/>
        </p:spPr>
      </p:pic>
      <p:pic>
        <p:nvPicPr>
          <p:cNvPr id="19" name="صورة 18">
            <a:extLst>
              <a:ext uri="{FF2B5EF4-FFF2-40B4-BE49-F238E27FC236}">
                <a16:creationId xmlns:a16="http://schemas.microsoft.com/office/drawing/2014/main" id="{56E30B12-F134-40D1-A4FB-31726F1D4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868" y="1013628"/>
            <a:ext cx="5166610" cy="3341475"/>
          </a:xfrm>
          <a:prstGeom prst="rect">
            <a:avLst/>
          </a:prstGeom>
        </p:spPr>
      </p:pic>
      <p:sp>
        <p:nvSpPr>
          <p:cNvPr id="20" name="Google Shape;439;p46">
            <a:extLst>
              <a:ext uri="{FF2B5EF4-FFF2-40B4-BE49-F238E27FC236}">
                <a16:creationId xmlns:a16="http://schemas.microsoft.com/office/drawing/2014/main" id="{CF260F0D-28FC-485C-9E01-84C2337016DB}"/>
              </a:ext>
            </a:extLst>
          </p:cNvPr>
          <p:cNvSpPr txBox="1">
            <a:spLocks/>
          </p:cNvSpPr>
          <p:nvPr/>
        </p:nvSpPr>
        <p:spPr>
          <a:xfrm>
            <a:off x="201574" y="947765"/>
            <a:ext cx="5119933" cy="3938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spcBef>
                <a:spcPts val="0"/>
              </a:spcBef>
            </a:pPr>
            <a:r>
              <a:rPr lang="en-US" sz="5000" b="1" dirty="0">
                <a:solidFill>
                  <a:schemeClr val="bg1">
                    <a:lumMod val="95000"/>
                  </a:schemeClr>
                </a:solidFill>
                <a:latin typeface="Staatliches" panose="020B0604020202020204" charset="0"/>
              </a:rPr>
              <a:t>ORGANIZED BACKEND FOR EASY ACCESS WITH BUSSINES LAYERS TO NOT REPEAT CODE.</a:t>
            </a:r>
          </a:p>
        </p:txBody>
      </p:sp>
      <p:sp>
        <p:nvSpPr>
          <p:cNvPr id="21" name="文本框 26">
            <a:extLst>
              <a:ext uri="{FF2B5EF4-FFF2-40B4-BE49-F238E27FC236}">
                <a16:creationId xmlns:a16="http://schemas.microsoft.com/office/drawing/2014/main" id="{3AB9D5A3-5FDA-43A5-9EA4-D2358919862B}"/>
              </a:ext>
            </a:extLst>
          </p:cNvPr>
          <p:cNvSpPr txBox="1"/>
          <p:nvPr/>
        </p:nvSpPr>
        <p:spPr bwMode="auto">
          <a:xfrm>
            <a:off x="4882951" y="4786850"/>
            <a:ext cx="7442489" cy="163121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-    Connect to Data Base easily.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Run another data Source with just changing only the connection string.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Organized Code.</a:t>
            </a:r>
          </a:p>
          <a:p>
            <a:pPr>
              <a:defRPr/>
            </a:pPr>
            <a:endParaRPr lang="en-US" altLang="zh-CN" sz="2000" dirty="0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59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​​ 14">
            <a:extLst>
              <a:ext uri="{FF2B5EF4-FFF2-40B4-BE49-F238E27FC236}">
                <a16:creationId xmlns:a16="http://schemas.microsoft.com/office/drawing/2014/main" id="{7091AB1C-13EC-4ED0-BC1B-9C4AFA0A95AE}"/>
              </a:ext>
            </a:extLst>
          </p:cNvPr>
          <p:cNvCxnSpPr>
            <a:cxnSpLocks/>
          </p:cNvCxnSpPr>
          <p:nvPr/>
        </p:nvCxnSpPr>
        <p:spPr>
          <a:xfrm flipV="1">
            <a:off x="8289561" y="467957"/>
            <a:ext cx="3408587" cy="11026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​​ 14">
            <a:extLst>
              <a:ext uri="{FF2B5EF4-FFF2-40B4-BE49-F238E27FC236}">
                <a16:creationId xmlns:a16="http://schemas.microsoft.com/office/drawing/2014/main" id="{ECEA0DA8-A07C-48D0-9B65-D28D1D5155BD}"/>
              </a:ext>
            </a:extLst>
          </p:cNvPr>
          <p:cNvCxnSpPr>
            <a:cxnSpLocks/>
          </p:cNvCxnSpPr>
          <p:nvPr/>
        </p:nvCxnSpPr>
        <p:spPr>
          <a:xfrm>
            <a:off x="151007" y="467957"/>
            <a:ext cx="3534477" cy="11026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D46BCAE4-CCE6-48A9-8BB7-A82E90A9676F}"/>
              </a:ext>
            </a:extLst>
          </p:cNvPr>
          <p:cNvGrpSpPr/>
          <p:nvPr/>
        </p:nvGrpSpPr>
        <p:grpSpPr>
          <a:xfrm>
            <a:off x="7400025" y="2884366"/>
            <a:ext cx="2939081" cy="2938423"/>
            <a:chOff x="3284731" y="2261646"/>
            <a:chExt cx="2939081" cy="2938423"/>
          </a:xfrm>
          <a:solidFill>
            <a:srgbClr val="B2222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229B297-95D8-4158-A599-CC9C00065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731" y="2261646"/>
              <a:ext cx="2939081" cy="2938423"/>
            </a:xfrm>
            <a:custGeom>
              <a:avLst/>
              <a:gdLst>
                <a:gd name="T0" fmla="*/ 800 w 1050"/>
                <a:gd name="T1" fmla="*/ 903 h 1049"/>
                <a:gd name="T2" fmla="*/ 766 w 1050"/>
                <a:gd name="T3" fmla="*/ 996 h 1049"/>
                <a:gd name="T4" fmla="*/ 671 w 1050"/>
                <a:gd name="T5" fmla="*/ 969 h 1049"/>
                <a:gd name="T6" fmla="*/ 625 w 1050"/>
                <a:gd name="T7" fmla="*/ 1044 h 1049"/>
                <a:gd name="T8" fmla="*/ 526 w 1050"/>
                <a:gd name="T9" fmla="*/ 991 h 1049"/>
                <a:gd name="T10" fmla="*/ 443 w 1050"/>
                <a:gd name="T11" fmla="*/ 1047 h 1049"/>
                <a:gd name="T12" fmla="*/ 381 w 1050"/>
                <a:gd name="T13" fmla="*/ 969 h 1049"/>
                <a:gd name="T14" fmla="*/ 301 w 1050"/>
                <a:gd name="T15" fmla="*/ 1003 h 1049"/>
                <a:gd name="T16" fmla="*/ 272 w 1050"/>
                <a:gd name="T17" fmla="*/ 917 h 1049"/>
                <a:gd name="T18" fmla="*/ 232 w 1050"/>
                <a:gd name="T19" fmla="*/ 888 h 1049"/>
                <a:gd name="T20" fmla="*/ 140 w 1050"/>
                <a:gd name="T21" fmla="*/ 886 h 1049"/>
                <a:gd name="T22" fmla="*/ 134 w 1050"/>
                <a:gd name="T23" fmla="*/ 778 h 1049"/>
                <a:gd name="T24" fmla="*/ 47 w 1050"/>
                <a:gd name="T25" fmla="*/ 750 h 1049"/>
                <a:gd name="T26" fmla="*/ 78 w 1050"/>
                <a:gd name="T27" fmla="*/ 657 h 1049"/>
                <a:gd name="T28" fmla="*/ 0 w 1050"/>
                <a:gd name="T29" fmla="*/ 590 h 1049"/>
                <a:gd name="T30" fmla="*/ 60 w 1050"/>
                <a:gd name="T31" fmla="*/ 500 h 1049"/>
                <a:gd name="T32" fmla="*/ 6 w 1050"/>
                <a:gd name="T33" fmla="*/ 426 h 1049"/>
                <a:gd name="T34" fmla="*/ 86 w 1050"/>
                <a:gd name="T35" fmla="*/ 368 h 1049"/>
                <a:gd name="T36" fmla="*/ 55 w 1050"/>
                <a:gd name="T37" fmla="*/ 284 h 1049"/>
                <a:gd name="T38" fmla="*/ 148 w 1050"/>
                <a:gd name="T39" fmla="*/ 250 h 1049"/>
                <a:gd name="T40" fmla="*/ 140 w 1050"/>
                <a:gd name="T41" fmla="*/ 163 h 1049"/>
                <a:gd name="T42" fmla="*/ 232 w 1050"/>
                <a:gd name="T43" fmla="*/ 162 h 1049"/>
                <a:gd name="T44" fmla="*/ 271 w 1050"/>
                <a:gd name="T45" fmla="*/ 61 h 1049"/>
                <a:gd name="T46" fmla="*/ 358 w 1050"/>
                <a:gd name="T47" fmla="*/ 88 h 1049"/>
                <a:gd name="T48" fmla="*/ 405 w 1050"/>
                <a:gd name="T49" fmla="*/ 73 h 1049"/>
                <a:gd name="T50" fmla="*/ 501 w 1050"/>
                <a:gd name="T51" fmla="*/ 58 h 1049"/>
                <a:gd name="T52" fmla="*/ 592 w 1050"/>
                <a:gd name="T53" fmla="*/ 0 h 1049"/>
                <a:gd name="T54" fmla="*/ 646 w 1050"/>
                <a:gd name="T55" fmla="*/ 73 h 1049"/>
                <a:gd name="T56" fmla="*/ 694 w 1050"/>
                <a:gd name="T57" fmla="*/ 88 h 1049"/>
                <a:gd name="T58" fmla="*/ 781 w 1050"/>
                <a:gd name="T59" fmla="*/ 61 h 1049"/>
                <a:gd name="T60" fmla="*/ 810 w 1050"/>
                <a:gd name="T61" fmla="*/ 155 h 1049"/>
                <a:gd name="T62" fmla="*/ 900 w 1050"/>
                <a:gd name="T63" fmla="*/ 151 h 1049"/>
                <a:gd name="T64" fmla="*/ 904 w 1050"/>
                <a:gd name="T65" fmla="*/ 250 h 1049"/>
                <a:gd name="T66" fmla="*/ 997 w 1050"/>
                <a:gd name="T67" fmla="*/ 284 h 1049"/>
                <a:gd name="T68" fmla="*/ 970 w 1050"/>
                <a:gd name="T69" fmla="*/ 380 h 1049"/>
                <a:gd name="T70" fmla="*/ 1045 w 1050"/>
                <a:gd name="T71" fmla="*/ 426 h 1049"/>
                <a:gd name="T72" fmla="*/ 993 w 1050"/>
                <a:gd name="T73" fmla="*/ 524 h 1049"/>
                <a:gd name="T74" fmla="*/ 1048 w 1050"/>
                <a:gd name="T75" fmla="*/ 607 h 1049"/>
                <a:gd name="T76" fmla="*/ 970 w 1050"/>
                <a:gd name="T77" fmla="*/ 669 h 1049"/>
                <a:gd name="T78" fmla="*/ 1005 w 1050"/>
                <a:gd name="T79" fmla="*/ 750 h 1049"/>
                <a:gd name="T80" fmla="*/ 918 w 1050"/>
                <a:gd name="T81" fmla="*/ 778 h 1049"/>
                <a:gd name="T82" fmla="*/ 889 w 1050"/>
                <a:gd name="T83" fmla="*/ 818 h 1049"/>
                <a:gd name="T84" fmla="*/ 888 w 1050"/>
                <a:gd name="T85" fmla="*/ 911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0" h="1049">
                  <a:moveTo>
                    <a:pt x="888" y="911"/>
                  </a:moveTo>
                  <a:lnTo>
                    <a:pt x="820" y="888"/>
                  </a:lnTo>
                  <a:lnTo>
                    <a:pt x="800" y="903"/>
                  </a:lnTo>
                  <a:lnTo>
                    <a:pt x="780" y="917"/>
                  </a:lnTo>
                  <a:lnTo>
                    <a:pt x="781" y="988"/>
                  </a:lnTo>
                  <a:lnTo>
                    <a:pt x="766" y="996"/>
                  </a:lnTo>
                  <a:lnTo>
                    <a:pt x="751" y="1003"/>
                  </a:lnTo>
                  <a:lnTo>
                    <a:pt x="694" y="961"/>
                  </a:lnTo>
                  <a:lnTo>
                    <a:pt x="671" y="969"/>
                  </a:lnTo>
                  <a:lnTo>
                    <a:pt x="658" y="972"/>
                  </a:lnTo>
                  <a:lnTo>
                    <a:pt x="646" y="976"/>
                  </a:lnTo>
                  <a:lnTo>
                    <a:pt x="625" y="1044"/>
                  </a:lnTo>
                  <a:lnTo>
                    <a:pt x="592" y="1049"/>
                  </a:lnTo>
                  <a:lnTo>
                    <a:pt x="551" y="991"/>
                  </a:lnTo>
                  <a:lnTo>
                    <a:pt x="526" y="991"/>
                  </a:lnTo>
                  <a:lnTo>
                    <a:pt x="501" y="991"/>
                  </a:lnTo>
                  <a:lnTo>
                    <a:pt x="460" y="1049"/>
                  </a:lnTo>
                  <a:lnTo>
                    <a:pt x="443" y="1047"/>
                  </a:lnTo>
                  <a:lnTo>
                    <a:pt x="426" y="1044"/>
                  </a:lnTo>
                  <a:lnTo>
                    <a:pt x="405" y="976"/>
                  </a:lnTo>
                  <a:lnTo>
                    <a:pt x="381" y="969"/>
                  </a:lnTo>
                  <a:lnTo>
                    <a:pt x="369" y="965"/>
                  </a:lnTo>
                  <a:lnTo>
                    <a:pt x="358" y="961"/>
                  </a:lnTo>
                  <a:lnTo>
                    <a:pt x="301" y="1003"/>
                  </a:lnTo>
                  <a:lnTo>
                    <a:pt x="286" y="996"/>
                  </a:lnTo>
                  <a:lnTo>
                    <a:pt x="271" y="988"/>
                  </a:lnTo>
                  <a:lnTo>
                    <a:pt x="272" y="917"/>
                  </a:lnTo>
                  <a:lnTo>
                    <a:pt x="252" y="903"/>
                  </a:lnTo>
                  <a:lnTo>
                    <a:pt x="242" y="895"/>
                  </a:lnTo>
                  <a:lnTo>
                    <a:pt x="232" y="888"/>
                  </a:lnTo>
                  <a:lnTo>
                    <a:pt x="164" y="911"/>
                  </a:lnTo>
                  <a:lnTo>
                    <a:pt x="152" y="899"/>
                  </a:lnTo>
                  <a:lnTo>
                    <a:pt x="140" y="886"/>
                  </a:lnTo>
                  <a:lnTo>
                    <a:pt x="163" y="818"/>
                  </a:lnTo>
                  <a:lnTo>
                    <a:pt x="148" y="799"/>
                  </a:lnTo>
                  <a:lnTo>
                    <a:pt x="134" y="778"/>
                  </a:lnTo>
                  <a:lnTo>
                    <a:pt x="63" y="779"/>
                  </a:lnTo>
                  <a:lnTo>
                    <a:pt x="55" y="765"/>
                  </a:lnTo>
                  <a:lnTo>
                    <a:pt x="47" y="750"/>
                  </a:lnTo>
                  <a:lnTo>
                    <a:pt x="90" y="693"/>
                  </a:lnTo>
                  <a:lnTo>
                    <a:pt x="82" y="669"/>
                  </a:lnTo>
                  <a:lnTo>
                    <a:pt x="78" y="657"/>
                  </a:lnTo>
                  <a:lnTo>
                    <a:pt x="75" y="645"/>
                  </a:lnTo>
                  <a:lnTo>
                    <a:pt x="6" y="623"/>
                  </a:lnTo>
                  <a:lnTo>
                    <a:pt x="0" y="590"/>
                  </a:lnTo>
                  <a:lnTo>
                    <a:pt x="60" y="549"/>
                  </a:lnTo>
                  <a:lnTo>
                    <a:pt x="59" y="524"/>
                  </a:lnTo>
                  <a:lnTo>
                    <a:pt x="60" y="500"/>
                  </a:lnTo>
                  <a:lnTo>
                    <a:pt x="0" y="459"/>
                  </a:lnTo>
                  <a:lnTo>
                    <a:pt x="3" y="442"/>
                  </a:lnTo>
                  <a:lnTo>
                    <a:pt x="6" y="426"/>
                  </a:lnTo>
                  <a:lnTo>
                    <a:pt x="75" y="405"/>
                  </a:lnTo>
                  <a:lnTo>
                    <a:pt x="82" y="380"/>
                  </a:lnTo>
                  <a:lnTo>
                    <a:pt x="86" y="368"/>
                  </a:lnTo>
                  <a:lnTo>
                    <a:pt x="90" y="356"/>
                  </a:lnTo>
                  <a:lnTo>
                    <a:pt x="47" y="299"/>
                  </a:lnTo>
                  <a:lnTo>
                    <a:pt x="55" y="284"/>
                  </a:lnTo>
                  <a:lnTo>
                    <a:pt x="63" y="270"/>
                  </a:lnTo>
                  <a:lnTo>
                    <a:pt x="134" y="271"/>
                  </a:lnTo>
                  <a:lnTo>
                    <a:pt x="148" y="250"/>
                  </a:lnTo>
                  <a:lnTo>
                    <a:pt x="155" y="240"/>
                  </a:lnTo>
                  <a:lnTo>
                    <a:pt x="163" y="231"/>
                  </a:lnTo>
                  <a:lnTo>
                    <a:pt x="140" y="163"/>
                  </a:lnTo>
                  <a:lnTo>
                    <a:pt x="152" y="151"/>
                  </a:lnTo>
                  <a:lnTo>
                    <a:pt x="164" y="139"/>
                  </a:lnTo>
                  <a:lnTo>
                    <a:pt x="232" y="162"/>
                  </a:lnTo>
                  <a:lnTo>
                    <a:pt x="252" y="147"/>
                  </a:lnTo>
                  <a:lnTo>
                    <a:pt x="272" y="133"/>
                  </a:lnTo>
                  <a:lnTo>
                    <a:pt x="271" y="61"/>
                  </a:lnTo>
                  <a:lnTo>
                    <a:pt x="286" y="53"/>
                  </a:lnTo>
                  <a:lnTo>
                    <a:pt x="301" y="46"/>
                  </a:lnTo>
                  <a:lnTo>
                    <a:pt x="358" y="88"/>
                  </a:lnTo>
                  <a:lnTo>
                    <a:pt x="381" y="80"/>
                  </a:lnTo>
                  <a:lnTo>
                    <a:pt x="393" y="76"/>
                  </a:lnTo>
                  <a:lnTo>
                    <a:pt x="405" y="73"/>
                  </a:lnTo>
                  <a:lnTo>
                    <a:pt x="426" y="5"/>
                  </a:lnTo>
                  <a:lnTo>
                    <a:pt x="460" y="0"/>
                  </a:lnTo>
                  <a:lnTo>
                    <a:pt x="501" y="58"/>
                  </a:lnTo>
                  <a:lnTo>
                    <a:pt x="526" y="57"/>
                  </a:lnTo>
                  <a:lnTo>
                    <a:pt x="551" y="58"/>
                  </a:lnTo>
                  <a:lnTo>
                    <a:pt x="592" y="0"/>
                  </a:lnTo>
                  <a:lnTo>
                    <a:pt x="608" y="2"/>
                  </a:lnTo>
                  <a:lnTo>
                    <a:pt x="625" y="5"/>
                  </a:lnTo>
                  <a:lnTo>
                    <a:pt x="646" y="73"/>
                  </a:lnTo>
                  <a:lnTo>
                    <a:pt x="671" y="80"/>
                  </a:lnTo>
                  <a:lnTo>
                    <a:pt x="682" y="84"/>
                  </a:lnTo>
                  <a:lnTo>
                    <a:pt x="694" y="88"/>
                  </a:lnTo>
                  <a:lnTo>
                    <a:pt x="751" y="46"/>
                  </a:lnTo>
                  <a:lnTo>
                    <a:pt x="766" y="53"/>
                  </a:lnTo>
                  <a:lnTo>
                    <a:pt x="781" y="61"/>
                  </a:lnTo>
                  <a:lnTo>
                    <a:pt x="780" y="133"/>
                  </a:lnTo>
                  <a:lnTo>
                    <a:pt x="800" y="147"/>
                  </a:lnTo>
                  <a:lnTo>
                    <a:pt x="810" y="155"/>
                  </a:lnTo>
                  <a:lnTo>
                    <a:pt x="820" y="162"/>
                  </a:lnTo>
                  <a:lnTo>
                    <a:pt x="888" y="139"/>
                  </a:lnTo>
                  <a:lnTo>
                    <a:pt x="900" y="151"/>
                  </a:lnTo>
                  <a:lnTo>
                    <a:pt x="912" y="163"/>
                  </a:lnTo>
                  <a:lnTo>
                    <a:pt x="889" y="231"/>
                  </a:lnTo>
                  <a:lnTo>
                    <a:pt x="904" y="250"/>
                  </a:lnTo>
                  <a:lnTo>
                    <a:pt x="918" y="271"/>
                  </a:lnTo>
                  <a:lnTo>
                    <a:pt x="989" y="270"/>
                  </a:lnTo>
                  <a:lnTo>
                    <a:pt x="997" y="284"/>
                  </a:lnTo>
                  <a:lnTo>
                    <a:pt x="1005" y="299"/>
                  </a:lnTo>
                  <a:lnTo>
                    <a:pt x="962" y="356"/>
                  </a:lnTo>
                  <a:lnTo>
                    <a:pt x="970" y="380"/>
                  </a:lnTo>
                  <a:lnTo>
                    <a:pt x="974" y="393"/>
                  </a:lnTo>
                  <a:lnTo>
                    <a:pt x="977" y="405"/>
                  </a:lnTo>
                  <a:lnTo>
                    <a:pt x="1045" y="426"/>
                  </a:lnTo>
                  <a:lnTo>
                    <a:pt x="1050" y="459"/>
                  </a:lnTo>
                  <a:lnTo>
                    <a:pt x="992" y="500"/>
                  </a:lnTo>
                  <a:lnTo>
                    <a:pt x="993" y="524"/>
                  </a:lnTo>
                  <a:lnTo>
                    <a:pt x="992" y="549"/>
                  </a:lnTo>
                  <a:lnTo>
                    <a:pt x="1050" y="590"/>
                  </a:lnTo>
                  <a:lnTo>
                    <a:pt x="1048" y="607"/>
                  </a:lnTo>
                  <a:lnTo>
                    <a:pt x="1045" y="623"/>
                  </a:lnTo>
                  <a:lnTo>
                    <a:pt x="977" y="645"/>
                  </a:lnTo>
                  <a:lnTo>
                    <a:pt x="970" y="669"/>
                  </a:lnTo>
                  <a:lnTo>
                    <a:pt x="966" y="681"/>
                  </a:lnTo>
                  <a:lnTo>
                    <a:pt x="962" y="693"/>
                  </a:lnTo>
                  <a:lnTo>
                    <a:pt x="1005" y="750"/>
                  </a:lnTo>
                  <a:lnTo>
                    <a:pt x="997" y="765"/>
                  </a:lnTo>
                  <a:lnTo>
                    <a:pt x="989" y="779"/>
                  </a:lnTo>
                  <a:lnTo>
                    <a:pt x="918" y="778"/>
                  </a:lnTo>
                  <a:lnTo>
                    <a:pt x="904" y="799"/>
                  </a:lnTo>
                  <a:lnTo>
                    <a:pt x="897" y="809"/>
                  </a:lnTo>
                  <a:lnTo>
                    <a:pt x="889" y="818"/>
                  </a:lnTo>
                  <a:lnTo>
                    <a:pt x="912" y="886"/>
                  </a:lnTo>
                  <a:lnTo>
                    <a:pt x="900" y="899"/>
                  </a:lnTo>
                  <a:lnTo>
                    <a:pt x="888" y="911"/>
                  </a:lnTo>
                  <a:close/>
                </a:path>
              </a:pathLst>
            </a:custGeom>
            <a:grpFill/>
            <a:ln w="3175" cap="flat" cmpd="sng" algn="ctr">
              <a:solidFill>
                <a:srgbClr val="B22222"/>
              </a:solidFill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7103167E-8D74-4D14-935F-817F1A60B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734" y="2709577"/>
              <a:ext cx="2037046" cy="204256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B2222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A3B2B94-100A-4315-AAD2-E249122E9394}"/>
              </a:ext>
            </a:extLst>
          </p:cNvPr>
          <p:cNvGrpSpPr/>
          <p:nvPr/>
        </p:nvGrpSpPr>
        <p:grpSpPr>
          <a:xfrm>
            <a:off x="9796988" y="2206498"/>
            <a:ext cx="1663687" cy="1663315"/>
            <a:chOff x="5681694" y="1583778"/>
            <a:chExt cx="1663687" cy="1663315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D5AB6B2-B62F-4530-B631-16656DB29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1694" y="1583778"/>
              <a:ext cx="1663687" cy="1663315"/>
            </a:xfrm>
            <a:custGeom>
              <a:avLst/>
              <a:gdLst>
                <a:gd name="T0" fmla="*/ 441 w 637"/>
                <a:gd name="T1" fmla="*/ 550 h 638"/>
                <a:gd name="T2" fmla="*/ 420 w 637"/>
                <a:gd name="T3" fmla="*/ 560 h 638"/>
                <a:gd name="T4" fmla="*/ 397 w 637"/>
                <a:gd name="T5" fmla="*/ 568 h 638"/>
                <a:gd name="T6" fmla="*/ 362 w 637"/>
                <a:gd name="T7" fmla="*/ 636 h 638"/>
                <a:gd name="T8" fmla="*/ 312 w 637"/>
                <a:gd name="T9" fmla="*/ 579 h 638"/>
                <a:gd name="T10" fmla="*/ 288 w 637"/>
                <a:gd name="T11" fmla="*/ 577 h 638"/>
                <a:gd name="T12" fmla="*/ 264 w 637"/>
                <a:gd name="T13" fmla="*/ 573 h 638"/>
                <a:gd name="T14" fmla="*/ 209 w 637"/>
                <a:gd name="T15" fmla="*/ 619 h 638"/>
                <a:gd name="T16" fmla="*/ 181 w 637"/>
                <a:gd name="T17" fmla="*/ 608 h 638"/>
                <a:gd name="T18" fmla="*/ 174 w 637"/>
                <a:gd name="T19" fmla="*/ 533 h 638"/>
                <a:gd name="T20" fmla="*/ 155 w 637"/>
                <a:gd name="T21" fmla="*/ 519 h 638"/>
                <a:gd name="T22" fmla="*/ 79 w 637"/>
                <a:gd name="T23" fmla="*/ 531 h 638"/>
                <a:gd name="T24" fmla="*/ 56 w 637"/>
                <a:gd name="T25" fmla="*/ 502 h 638"/>
                <a:gd name="T26" fmla="*/ 89 w 637"/>
                <a:gd name="T27" fmla="*/ 432 h 638"/>
                <a:gd name="T28" fmla="*/ 78 w 637"/>
                <a:gd name="T29" fmla="*/ 410 h 638"/>
                <a:gd name="T30" fmla="*/ 6 w 637"/>
                <a:gd name="T31" fmla="*/ 383 h 638"/>
                <a:gd name="T32" fmla="*/ 0 w 637"/>
                <a:gd name="T33" fmla="*/ 346 h 638"/>
                <a:gd name="T34" fmla="*/ 64 w 637"/>
                <a:gd name="T35" fmla="*/ 301 h 638"/>
                <a:gd name="T36" fmla="*/ 67 w 637"/>
                <a:gd name="T37" fmla="*/ 276 h 638"/>
                <a:gd name="T38" fmla="*/ 17 w 637"/>
                <a:gd name="T39" fmla="*/ 215 h 638"/>
                <a:gd name="T40" fmla="*/ 30 w 637"/>
                <a:gd name="T41" fmla="*/ 182 h 638"/>
                <a:gd name="T42" fmla="*/ 109 w 637"/>
                <a:gd name="T43" fmla="*/ 175 h 638"/>
                <a:gd name="T44" fmla="*/ 124 w 637"/>
                <a:gd name="T45" fmla="*/ 155 h 638"/>
                <a:gd name="T46" fmla="*/ 111 w 637"/>
                <a:gd name="T47" fmla="*/ 76 h 638"/>
                <a:gd name="T48" fmla="*/ 138 w 637"/>
                <a:gd name="T49" fmla="*/ 55 h 638"/>
                <a:gd name="T50" fmla="*/ 211 w 637"/>
                <a:gd name="T51" fmla="*/ 88 h 638"/>
                <a:gd name="T52" fmla="*/ 234 w 637"/>
                <a:gd name="T53" fmla="*/ 79 h 638"/>
                <a:gd name="T54" fmla="*/ 261 w 637"/>
                <a:gd name="T55" fmla="*/ 4 h 638"/>
                <a:gd name="T56" fmla="*/ 279 w 637"/>
                <a:gd name="T57" fmla="*/ 1 h 638"/>
                <a:gd name="T58" fmla="*/ 330 w 637"/>
                <a:gd name="T59" fmla="*/ 64 h 638"/>
                <a:gd name="T60" fmla="*/ 355 w 637"/>
                <a:gd name="T61" fmla="*/ 66 h 638"/>
                <a:gd name="T62" fmla="*/ 379 w 637"/>
                <a:gd name="T63" fmla="*/ 70 h 638"/>
                <a:gd name="T64" fmla="*/ 436 w 637"/>
                <a:gd name="T65" fmla="*/ 21 h 638"/>
                <a:gd name="T66" fmla="*/ 461 w 637"/>
                <a:gd name="T67" fmla="*/ 32 h 638"/>
                <a:gd name="T68" fmla="*/ 468 w 637"/>
                <a:gd name="T69" fmla="*/ 110 h 638"/>
                <a:gd name="T70" fmla="*/ 488 w 637"/>
                <a:gd name="T71" fmla="*/ 125 h 638"/>
                <a:gd name="T72" fmla="*/ 562 w 637"/>
                <a:gd name="T73" fmla="*/ 112 h 638"/>
                <a:gd name="T74" fmla="*/ 579 w 637"/>
                <a:gd name="T75" fmla="*/ 136 h 638"/>
                <a:gd name="T76" fmla="*/ 548 w 637"/>
                <a:gd name="T77" fmla="*/ 201 h 638"/>
                <a:gd name="T78" fmla="*/ 554 w 637"/>
                <a:gd name="T79" fmla="*/ 213 h 638"/>
                <a:gd name="T80" fmla="*/ 563 w 637"/>
                <a:gd name="T81" fmla="*/ 235 h 638"/>
                <a:gd name="T82" fmla="*/ 632 w 637"/>
                <a:gd name="T83" fmla="*/ 261 h 638"/>
                <a:gd name="T84" fmla="*/ 637 w 637"/>
                <a:gd name="T85" fmla="*/ 301 h 638"/>
                <a:gd name="T86" fmla="*/ 577 w 637"/>
                <a:gd name="T87" fmla="*/ 344 h 638"/>
                <a:gd name="T88" fmla="*/ 574 w 637"/>
                <a:gd name="T89" fmla="*/ 367 h 638"/>
                <a:gd name="T90" fmla="*/ 620 w 637"/>
                <a:gd name="T91" fmla="*/ 424 h 638"/>
                <a:gd name="T92" fmla="*/ 604 w 637"/>
                <a:gd name="T93" fmla="*/ 462 h 638"/>
                <a:gd name="T94" fmla="*/ 532 w 637"/>
                <a:gd name="T95" fmla="*/ 469 h 638"/>
                <a:gd name="T96" fmla="*/ 518 w 637"/>
                <a:gd name="T97" fmla="*/ 488 h 638"/>
                <a:gd name="T98" fmla="*/ 529 w 637"/>
                <a:gd name="T99" fmla="*/ 559 h 638"/>
                <a:gd name="T100" fmla="*/ 505 w 637"/>
                <a:gd name="T101" fmla="*/ 579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7" h="638">
                  <a:moveTo>
                    <a:pt x="496" y="585"/>
                  </a:moveTo>
                  <a:lnTo>
                    <a:pt x="441" y="550"/>
                  </a:lnTo>
                  <a:lnTo>
                    <a:pt x="431" y="555"/>
                  </a:lnTo>
                  <a:lnTo>
                    <a:pt x="420" y="560"/>
                  </a:lnTo>
                  <a:lnTo>
                    <a:pt x="409" y="564"/>
                  </a:lnTo>
                  <a:lnTo>
                    <a:pt x="397" y="568"/>
                  </a:lnTo>
                  <a:lnTo>
                    <a:pt x="382" y="633"/>
                  </a:lnTo>
                  <a:lnTo>
                    <a:pt x="362" y="636"/>
                  </a:lnTo>
                  <a:lnTo>
                    <a:pt x="342" y="638"/>
                  </a:lnTo>
                  <a:lnTo>
                    <a:pt x="312" y="579"/>
                  </a:lnTo>
                  <a:lnTo>
                    <a:pt x="300" y="579"/>
                  </a:lnTo>
                  <a:lnTo>
                    <a:pt x="288" y="577"/>
                  </a:lnTo>
                  <a:lnTo>
                    <a:pt x="275" y="576"/>
                  </a:lnTo>
                  <a:lnTo>
                    <a:pt x="264" y="573"/>
                  </a:lnTo>
                  <a:lnTo>
                    <a:pt x="219" y="622"/>
                  </a:lnTo>
                  <a:lnTo>
                    <a:pt x="209" y="619"/>
                  </a:lnTo>
                  <a:lnTo>
                    <a:pt x="200" y="616"/>
                  </a:lnTo>
                  <a:lnTo>
                    <a:pt x="181" y="608"/>
                  </a:lnTo>
                  <a:lnTo>
                    <a:pt x="184" y="540"/>
                  </a:lnTo>
                  <a:lnTo>
                    <a:pt x="174" y="533"/>
                  </a:lnTo>
                  <a:lnTo>
                    <a:pt x="164" y="526"/>
                  </a:lnTo>
                  <a:lnTo>
                    <a:pt x="155" y="519"/>
                  </a:lnTo>
                  <a:lnTo>
                    <a:pt x="146" y="511"/>
                  </a:lnTo>
                  <a:lnTo>
                    <a:pt x="79" y="531"/>
                  </a:lnTo>
                  <a:lnTo>
                    <a:pt x="67" y="517"/>
                  </a:lnTo>
                  <a:lnTo>
                    <a:pt x="56" y="502"/>
                  </a:lnTo>
                  <a:lnTo>
                    <a:pt x="94" y="443"/>
                  </a:lnTo>
                  <a:lnTo>
                    <a:pt x="89" y="432"/>
                  </a:lnTo>
                  <a:lnTo>
                    <a:pt x="83" y="421"/>
                  </a:lnTo>
                  <a:lnTo>
                    <a:pt x="78" y="410"/>
                  </a:lnTo>
                  <a:lnTo>
                    <a:pt x="74" y="398"/>
                  </a:lnTo>
                  <a:lnTo>
                    <a:pt x="6" y="383"/>
                  </a:lnTo>
                  <a:lnTo>
                    <a:pt x="3" y="364"/>
                  </a:lnTo>
                  <a:lnTo>
                    <a:pt x="0" y="346"/>
                  </a:lnTo>
                  <a:lnTo>
                    <a:pt x="63" y="314"/>
                  </a:lnTo>
                  <a:lnTo>
                    <a:pt x="64" y="301"/>
                  </a:lnTo>
                  <a:lnTo>
                    <a:pt x="65" y="288"/>
                  </a:lnTo>
                  <a:lnTo>
                    <a:pt x="67" y="276"/>
                  </a:lnTo>
                  <a:lnTo>
                    <a:pt x="69" y="264"/>
                  </a:lnTo>
                  <a:lnTo>
                    <a:pt x="17" y="215"/>
                  </a:lnTo>
                  <a:lnTo>
                    <a:pt x="23" y="198"/>
                  </a:lnTo>
                  <a:lnTo>
                    <a:pt x="30" y="182"/>
                  </a:lnTo>
                  <a:lnTo>
                    <a:pt x="102" y="185"/>
                  </a:lnTo>
                  <a:lnTo>
                    <a:pt x="109" y="175"/>
                  </a:lnTo>
                  <a:lnTo>
                    <a:pt x="117" y="165"/>
                  </a:lnTo>
                  <a:lnTo>
                    <a:pt x="124" y="155"/>
                  </a:lnTo>
                  <a:lnTo>
                    <a:pt x="133" y="146"/>
                  </a:lnTo>
                  <a:lnTo>
                    <a:pt x="111" y="76"/>
                  </a:lnTo>
                  <a:lnTo>
                    <a:pt x="124" y="65"/>
                  </a:lnTo>
                  <a:lnTo>
                    <a:pt x="138" y="55"/>
                  </a:lnTo>
                  <a:lnTo>
                    <a:pt x="200" y="94"/>
                  </a:lnTo>
                  <a:lnTo>
                    <a:pt x="211" y="88"/>
                  </a:lnTo>
                  <a:lnTo>
                    <a:pt x="222" y="83"/>
                  </a:lnTo>
                  <a:lnTo>
                    <a:pt x="234" y="79"/>
                  </a:lnTo>
                  <a:lnTo>
                    <a:pt x="246" y="75"/>
                  </a:lnTo>
                  <a:lnTo>
                    <a:pt x="261" y="4"/>
                  </a:lnTo>
                  <a:lnTo>
                    <a:pt x="270" y="3"/>
                  </a:lnTo>
                  <a:lnTo>
                    <a:pt x="279" y="1"/>
                  </a:lnTo>
                  <a:lnTo>
                    <a:pt x="297" y="0"/>
                  </a:lnTo>
                  <a:lnTo>
                    <a:pt x="330" y="64"/>
                  </a:lnTo>
                  <a:lnTo>
                    <a:pt x="343" y="65"/>
                  </a:lnTo>
                  <a:lnTo>
                    <a:pt x="355" y="66"/>
                  </a:lnTo>
                  <a:lnTo>
                    <a:pt x="367" y="68"/>
                  </a:lnTo>
                  <a:lnTo>
                    <a:pt x="379" y="70"/>
                  </a:lnTo>
                  <a:lnTo>
                    <a:pt x="427" y="18"/>
                  </a:lnTo>
                  <a:lnTo>
                    <a:pt x="436" y="21"/>
                  </a:lnTo>
                  <a:lnTo>
                    <a:pt x="444" y="25"/>
                  </a:lnTo>
                  <a:lnTo>
                    <a:pt x="461" y="32"/>
                  </a:lnTo>
                  <a:lnTo>
                    <a:pt x="458" y="103"/>
                  </a:lnTo>
                  <a:lnTo>
                    <a:pt x="468" y="110"/>
                  </a:lnTo>
                  <a:lnTo>
                    <a:pt x="478" y="117"/>
                  </a:lnTo>
                  <a:lnTo>
                    <a:pt x="488" y="125"/>
                  </a:lnTo>
                  <a:lnTo>
                    <a:pt x="497" y="134"/>
                  </a:lnTo>
                  <a:lnTo>
                    <a:pt x="562" y="112"/>
                  </a:lnTo>
                  <a:lnTo>
                    <a:pt x="574" y="128"/>
                  </a:lnTo>
                  <a:lnTo>
                    <a:pt x="579" y="136"/>
                  </a:lnTo>
                  <a:lnTo>
                    <a:pt x="586" y="144"/>
                  </a:lnTo>
                  <a:lnTo>
                    <a:pt x="548" y="201"/>
                  </a:lnTo>
                  <a:lnTo>
                    <a:pt x="551" y="206"/>
                  </a:lnTo>
                  <a:lnTo>
                    <a:pt x="554" y="213"/>
                  </a:lnTo>
                  <a:lnTo>
                    <a:pt x="559" y="224"/>
                  </a:lnTo>
                  <a:lnTo>
                    <a:pt x="563" y="235"/>
                  </a:lnTo>
                  <a:lnTo>
                    <a:pt x="567" y="247"/>
                  </a:lnTo>
                  <a:lnTo>
                    <a:pt x="632" y="261"/>
                  </a:lnTo>
                  <a:lnTo>
                    <a:pt x="635" y="280"/>
                  </a:lnTo>
                  <a:lnTo>
                    <a:pt x="637" y="301"/>
                  </a:lnTo>
                  <a:lnTo>
                    <a:pt x="578" y="332"/>
                  </a:lnTo>
                  <a:lnTo>
                    <a:pt x="577" y="344"/>
                  </a:lnTo>
                  <a:lnTo>
                    <a:pt x="576" y="356"/>
                  </a:lnTo>
                  <a:lnTo>
                    <a:pt x="574" y="367"/>
                  </a:lnTo>
                  <a:lnTo>
                    <a:pt x="571" y="380"/>
                  </a:lnTo>
                  <a:lnTo>
                    <a:pt x="620" y="424"/>
                  </a:lnTo>
                  <a:lnTo>
                    <a:pt x="613" y="443"/>
                  </a:lnTo>
                  <a:lnTo>
                    <a:pt x="604" y="462"/>
                  </a:lnTo>
                  <a:lnTo>
                    <a:pt x="539" y="458"/>
                  </a:lnTo>
                  <a:lnTo>
                    <a:pt x="532" y="469"/>
                  </a:lnTo>
                  <a:lnTo>
                    <a:pt x="525" y="479"/>
                  </a:lnTo>
                  <a:lnTo>
                    <a:pt x="518" y="488"/>
                  </a:lnTo>
                  <a:lnTo>
                    <a:pt x="510" y="497"/>
                  </a:lnTo>
                  <a:lnTo>
                    <a:pt x="529" y="559"/>
                  </a:lnTo>
                  <a:lnTo>
                    <a:pt x="513" y="573"/>
                  </a:lnTo>
                  <a:lnTo>
                    <a:pt x="505" y="579"/>
                  </a:lnTo>
                  <a:lnTo>
                    <a:pt x="496" y="585"/>
                  </a:lnTo>
                  <a:close/>
                </a:path>
              </a:pathLst>
            </a:custGeom>
            <a:solidFill>
              <a:srgbClr val="B22222"/>
            </a:solidFill>
            <a:ln w="3175" cap="flat" cmpd="sng" algn="ctr">
              <a:solidFill>
                <a:srgbClr val="B22222"/>
              </a:solidFill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1BBA9E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B5581C13-3307-4972-8141-8E3AA6708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1744" y="1916740"/>
              <a:ext cx="1003588" cy="9973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BBA9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437C2C5-7BEA-4978-A5A1-32F0CD8E46FC}"/>
              </a:ext>
            </a:extLst>
          </p:cNvPr>
          <p:cNvGrpSpPr/>
          <p:nvPr/>
        </p:nvGrpSpPr>
        <p:grpSpPr>
          <a:xfrm>
            <a:off x="5374926" y="2233374"/>
            <a:ext cx="2320798" cy="2326252"/>
            <a:chOff x="1259632" y="1610654"/>
            <a:chExt cx="2320798" cy="2326252"/>
          </a:xfrm>
          <a:solidFill>
            <a:srgbClr val="B22222"/>
          </a:solidFill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408CE4A3-223E-4107-86DF-31E0C8C77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632" y="1610654"/>
              <a:ext cx="2320798" cy="2326252"/>
            </a:xfrm>
            <a:custGeom>
              <a:avLst/>
              <a:gdLst>
                <a:gd name="T0" fmla="*/ 587 w 808"/>
                <a:gd name="T1" fmla="*/ 691 h 810"/>
                <a:gd name="T2" fmla="*/ 553 w 808"/>
                <a:gd name="T3" fmla="*/ 710 h 810"/>
                <a:gd name="T4" fmla="*/ 535 w 808"/>
                <a:gd name="T5" fmla="*/ 789 h 810"/>
                <a:gd name="T6" fmla="*/ 509 w 808"/>
                <a:gd name="T7" fmla="*/ 797 h 810"/>
                <a:gd name="T8" fmla="*/ 450 w 808"/>
                <a:gd name="T9" fmla="*/ 741 h 810"/>
                <a:gd name="T10" fmla="*/ 425 w 808"/>
                <a:gd name="T11" fmla="*/ 744 h 810"/>
                <a:gd name="T12" fmla="*/ 378 w 808"/>
                <a:gd name="T13" fmla="*/ 810 h 810"/>
                <a:gd name="T14" fmla="*/ 351 w 808"/>
                <a:gd name="T15" fmla="*/ 807 h 810"/>
                <a:gd name="T16" fmla="*/ 317 w 808"/>
                <a:gd name="T17" fmla="*/ 733 h 810"/>
                <a:gd name="T18" fmla="*/ 292 w 808"/>
                <a:gd name="T19" fmla="*/ 726 h 810"/>
                <a:gd name="T20" fmla="*/ 225 w 808"/>
                <a:gd name="T21" fmla="*/ 769 h 810"/>
                <a:gd name="T22" fmla="*/ 199 w 808"/>
                <a:gd name="T23" fmla="*/ 755 h 810"/>
                <a:gd name="T24" fmla="*/ 197 w 808"/>
                <a:gd name="T25" fmla="*/ 675 h 810"/>
                <a:gd name="T26" fmla="*/ 177 w 808"/>
                <a:gd name="T27" fmla="*/ 658 h 810"/>
                <a:gd name="T28" fmla="*/ 99 w 808"/>
                <a:gd name="T29" fmla="*/ 672 h 810"/>
                <a:gd name="T30" fmla="*/ 81 w 808"/>
                <a:gd name="T31" fmla="*/ 649 h 810"/>
                <a:gd name="T32" fmla="*/ 103 w 808"/>
                <a:gd name="T33" fmla="*/ 563 h 810"/>
                <a:gd name="T34" fmla="*/ 92 w 808"/>
                <a:gd name="T35" fmla="*/ 540 h 810"/>
                <a:gd name="T36" fmla="*/ 16 w 808"/>
                <a:gd name="T37" fmla="*/ 521 h 810"/>
                <a:gd name="T38" fmla="*/ 67 w 808"/>
                <a:gd name="T39" fmla="*/ 461 h 810"/>
                <a:gd name="T40" fmla="*/ 64 w 808"/>
                <a:gd name="T41" fmla="*/ 436 h 810"/>
                <a:gd name="T42" fmla="*/ 62 w 808"/>
                <a:gd name="T43" fmla="*/ 410 h 810"/>
                <a:gd name="T44" fmla="*/ 1 w 808"/>
                <a:gd name="T45" fmla="*/ 362 h 810"/>
                <a:gd name="T46" fmla="*/ 70 w 808"/>
                <a:gd name="T47" fmla="*/ 328 h 810"/>
                <a:gd name="T48" fmla="*/ 78 w 808"/>
                <a:gd name="T49" fmla="*/ 303 h 810"/>
                <a:gd name="T50" fmla="*/ 86 w 808"/>
                <a:gd name="T51" fmla="*/ 278 h 810"/>
                <a:gd name="T52" fmla="*/ 48 w 808"/>
                <a:gd name="T53" fmla="*/ 212 h 810"/>
                <a:gd name="T54" fmla="*/ 125 w 808"/>
                <a:gd name="T55" fmla="*/ 206 h 810"/>
                <a:gd name="T56" fmla="*/ 140 w 808"/>
                <a:gd name="T57" fmla="*/ 186 h 810"/>
                <a:gd name="T58" fmla="*/ 157 w 808"/>
                <a:gd name="T59" fmla="*/ 166 h 810"/>
                <a:gd name="T60" fmla="*/ 148 w 808"/>
                <a:gd name="T61" fmla="*/ 91 h 810"/>
                <a:gd name="T62" fmla="*/ 221 w 808"/>
                <a:gd name="T63" fmla="*/ 114 h 810"/>
                <a:gd name="T64" fmla="*/ 255 w 808"/>
                <a:gd name="T65" fmla="*/ 95 h 810"/>
                <a:gd name="T66" fmla="*/ 272 w 808"/>
                <a:gd name="T67" fmla="*/ 21 h 810"/>
                <a:gd name="T68" fmla="*/ 302 w 808"/>
                <a:gd name="T69" fmla="*/ 12 h 810"/>
                <a:gd name="T70" fmla="*/ 358 w 808"/>
                <a:gd name="T71" fmla="*/ 63 h 810"/>
                <a:gd name="T72" fmla="*/ 383 w 808"/>
                <a:gd name="T73" fmla="*/ 61 h 810"/>
                <a:gd name="T74" fmla="*/ 427 w 808"/>
                <a:gd name="T75" fmla="*/ 0 h 810"/>
                <a:gd name="T76" fmla="*/ 459 w 808"/>
                <a:gd name="T77" fmla="*/ 3 h 810"/>
                <a:gd name="T78" fmla="*/ 491 w 808"/>
                <a:gd name="T79" fmla="*/ 71 h 810"/>
                <a:gd name="T80" fmla="*/ 515 w 808"/>
                <a:gd name="T81" fmla="*/ 78 h 810"/>
                <a:gd name="T82" fmla="*/ 579 w 808"/>
                <a:gd name="T83" fmla="*/ 39 h 810"/>
                <a:gd name="T84" fmla="*/ 607 w 808"/>
                <a:gd name="T85" fmla="*/ 54 h 810"/>
                <a:gd name="T86" fmla="*/ 611 w 808"/>
                <a:gd name="T87" fmla="*/ 130 h 810"/>
                <a:gd name="T88" fmla="*/ 630 w 808"/>
                <a:gd name="T89" fmla="*/ 146 h 810"/>
                <a:gd name="T90" fmla="*/ 705 w 808"/>
                <a:gd name="T91" fmla="*/ 134 h 810"/>
                <a:gd name="T92" fmla="*/ 725 w 808"/>
                <a:gd name="T93" fmla="*/ 158 h 810"/>
                <a:gd name="T94" fmla="*/ 705 w 808"/>
                <a:gd name="T95" fmla="*/ 241 h 810"/>
                <a:gd name="T96" fmla="*/ 716 w 808"/>
                <a:gd name="T97" fmla="*/ 264 h 810"/>
                <a:gd name="T98" fmla="*/ 791 w 808"/>
                <a:gd name="T99" fmla="*/ 285 h 810"/>
                <a:gd name="T100" fmla="*/ 740 w 808"/>
                <a:gd name="T101" fmla="*/ 343 h 810"/>
                <a:gd name="T102" fmla="*/ 744 w 808"/>
                <a:gd name="T103" fmla="*/ 368 h 810"/>
                <a:gd name="T104" fmla="*/ 745 w 808"/>
                <a:gd name="T105" fmla="*/ 395 h 810"/>
                <a:gd name="T106" fmla="*/ 807 w 808"/>
                <a:gd name="T107" fmla="*/ 442 h 810"/>
                <a:gd name="T108" fmla="*/ 737 w 808"/>
                <a:gd name="T109" fmla="*/ 477 h 810"/>
                <a:gd name="T110" fmla="*/ 730 w 808"/>
                <a:gd name="T111" fmla="*/ 502 h 810"/>
                <a:gd name="T112" fmla="*/ 722 w 808"/>
                <a:gd name="T113" fmla="*/ 526 h 810"/>
                <a:gd name="T114" fmla="*/ 762 w 808"/>
                <a:gd name="T115" fmla="*/ 595 h 810"/>
                <a:gd name="T116" fmla="*/ 683 w 808"/>
                <a:gd name="T117" fmla="*/ 599 h 810"/>
                <a:gd name="T118" fmla="*/ 668 w 808"/>
                <a:gd name="T119" fmla="*/ 620 h 810"/>
                <a:gd name="T120" fmla="*/ 651 w 808"/>
                <a:gd name="T121" fmla="*/ 639 h 810"/>
                <a:gd name="T122" fmla="*/ 662 w 808"/>
                <a:gd name="T123" fmla="*/ 718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8" h="810">
                  <a:moveTo>
                    <a:pt x="651" y="726"/>
                  </a:moveTo>
                  <a:lnTo>
                    <a:pt x="587" y="691"/>
                  </a:lnTo>
                  <a:lnTo>
                    <a:pt x="565" y="704"/>
                  </a:lnTo>
                  <a:lnTo>
                    <a:pt x="553" y="710"/>
                  </a:lnTo>
                  <a:lnTo>
                    <a:pt x="542" y="716"/>
                  </a:lnTo>
                  <a:lnTo>
                    <a:pt x="535" y="789"/>
                  </a:lnTo>
                  <a:lnTo>
                    <a:pt x="522" y="794"/>
                  </a:lnTo>
                  <a:lnTo>
                    <a:pt x="509" y="797"/>
                  </a:lnTo>
                  <a:lnTo>
                    <a:pt x="462" y="739"/>
                  </a:lnTo>
                  <a:lnTo>
                    <a:pt x="450" y="741"/>
                  </a:lnTo>
                  <a:lnTo>
                    <a:pt x="437" y="743"/>
                  </a:lnTo>
                  <a:lnTo>
                    <a:pt x="425" y="744"/>
                  </a:lnTo>
                  <a:lnTo>
                    <a:pt x="412" y="744"/>
                  </a:lnTo>
                  <a:lnTo>
                    <a:pt x="378" y="810"/>
                  </a:lnTo>
                  <a:lnTo>
                    <a:pt x="364" y="809"/>
                  </a:lnTo>
                  <a:lnTo>
                    <a:pt x="351" y="807"/>
                  </a:lnTo>
                  <a:lnTo>
                    <a:pt x="329" y="736"/>
                  </a:lnTo>
                  <a:lnTo>
                    <a:pt x="317" y="733"/>
                  </a:lnTo>
                  <a:lnTo>
                    <a:pt x="304" y="730"/>
                  </a:lnTo>
                  <a:lnTo>
                    <a:pt x="292" y="726"/>
                  </a:lnTo>
                  <a:lnTo>
                    <a:pt x="280" y="721"/>
                  </a:lnTo>
                  <a:lnTo>
                    <a:pt x="225" y="769"/>
                  </a:lnTo>
                  <a:lnTo>
                    <a:pt x="212" y="763"/>
                  </a:lnTo>
                  <a:lnTo>
                    <a:pt x="199" y="755"/>
                  </a:lnTo>
                  <a:lnTo>
                    <a:pt x="207" y="683"/>
                  </a:lnTo>
                  <a:lnTo>
                    <a:pt x="197" y="675"/>
                  </a:lnTo>
                  <a:lnTo>
                    <a:pt x="187" y="667"/>
                  </a:lnTo>
                  <a:lnTo>
                    <a:pt x="177" y="658"/>
                  </a:lnTo>
                  <a:lnTo>
                    <a:pt x="168" y="650"/>
                  </a:lnTo>
                  <a:lnTo>
                    <a:pt x="99" y="672"/>
                  </a:lnTo>
                  <a:lnTo>
                    <a:pt x="90" y="661"/>
                  </a:lnTo>
                  <a:lnTo>
                    <a:pt x="81" y="649"/>
                  </a:lnTo>
                  <a:lnTo>
                    <a:pt x="116" y="586"/>
                  </a:lnTo>
                  <a:lnTo>
                    <a:pt x="103" y="563"/>
                  </a:lnTo>
                  <a:lnTo>
                    <a:pt x="97" y="552"/>
                  </a:lnTo>
                  <a:lnTo>
                    <a:pt x="92" y="540"/>
                  </a:lnTo>
                  <a:lnTo>
                    <a:pt x="20" y="534"/>
                  </a:lnTo>
                  <a:lnTo>
                    <a:pt x="16" y="521"/>
                  </a:lnTo>
                  <a:lnTo>
                    <a:pt x="12" y="507"/>
                  </a:lnTo>
                  <a:lnTo>
                    <a:pt x="67" y="461"/>
                  </a:lnTo>
                  <a:lnTo>
                    <a:pt x="65" y="449"/>
                  </a:lnTo>
                  <a:lnTo>
                    <a:pt x="64" y="436"/>
                  </a:lnTo>
                  <a:lnTo>
                    <a:pt x="63" y="423"/>
                  </a:lnTo>
                  <a:lnTo>
                    <a:pt x="62" y="410"/>
                  </a:lnTo>
                  <a:lnTo>
                    <a:pt x="0" y="378"/>
                  </a:lnTo>
                  <a:lnTo>
                    <a:pt x="1" y="362"/>
                  </a:lnTo>
                  <a:lnTo>
                    <a:pt x="3" y="348"/>
                  </a:lnTo>
                  <a:lnTo>
                    <a:pt x="70" y="328"/>
                  </a:lnTo>
                  <a:lnTo>
                    <a:pt x="73" y="316"/>
                  </a:lnTo>
                  <a:lnTo>
                    <a:pt x="78" y="303"/>
                  </a:lnTo>
                  <a:lnTo>
                    <a:pt x="82" y="291"/>
                  </a:lnTo>
                  <a:lnTo>
                    <a:pt x="86" y="278"/>
                  </a:lnTo>
                  <a:lnTo>
                    <a:pt x="41" y="225"/>
                  </a:lnTo>
                  <a:lnTo>
                    <a:pt x="48" y="212"/>
                  </a:lnTo>
                  <a:lnTo>
                    <a:pt x="55" y="199"/>
                  </a:lnTo>
                  <a:lnTo>
                    <a:pt x="125" y="206"/>
                  </a:lnTo>
                  <a:lnTo>
                    <a:pt x="132" y="196"/>
                  </a:lnTo>
                  <a:lnTo>
                    <a:pt x="140" y="186"/>
                  </a:lnTo>
                  <a:lnTo>
                    <a:pt x="148" y="175"/>
                  </a:lnTo>
                  <a:lnTo>
                    <a:pt x="157" y="166"/>
                  </a:lnTo>
                  <a:lnTo>
                    <a:pt x="136" y="101"/>
                  </a:lnTo>
                  <a:lnTo>
                    <a:pt x="148" y="91"/>
                  </a:lnTo>
                  <a:lnTo>
                    <a:pt x="160" y="80"/>
                  </a:lnTo>
                  <a:lnTo>
                    <a:pt x="221" y="114"/>
                  </a:lnTo>
                  <a:lnTo>
                    <a:pt x="243" y="101"/>
                  </a:lnTo>
                  <a:lnTo>
                    <a:pt x="255" y="95"/>
                  </a:lnTo>
                  <a:lnTo>
                    <a:pt x="266" y="90"/>
                  </a:lnTo>
                  <a:lnTo>
                    <a:pt x="272" y="21"/>
                  </a:lnTo>
                  <a:lnTo>
                    <a:pt x="287" y="16"/>
                  </a:lnTo>
                  <a:lnTo>
                    <a:pt x="302" y="12"/>
                  </a:lnTo>
                  <a:lnTo>
                    <a:pt x="345" y="65"/>
                  </a:lnTo>
                  <a:lnTo>
                    <a:pt x="358" y="63"/>
                  </a:lnTo>
                  <a:lnTo>
                    <a:pt x="371" y="62"/>
                  </a:lnTo>
                  <a:lnTo>
                    <a:pt x="383" y="61"/>
                  </a:lnTo>
                  <a:lnTo>
                    <a:pt x="396" y="60"/>
                  </a:lnTo>
                  <a:lnTo>
                    <a:pt x="427" y="0"/>
                  </a:lnTo>
                  <a:lnTo>
                    <a:pt x="443" y="1"/>
                  </a:lnTo>
                  <a:lnTo>
                    <a:pt x="459" y="3"/>
                  </a:lnTo>
                  <a:lnTo>
                    <a:pt x="479" y="68"/>
                  </a:lnTo>
                  <a:lnTo>
                    <a:pt x="491" y="71"/>
                  </a:lnTo>
                  <a:lnTo>
                    <a:pt x="503" y="75"/>
                  </a:lnTo>
                  <a:lnTo>
                    <a:pt x="515" y="78"/>
                  </a:lnTo>
                  <a:lnTo>
                    <a:pt x="527" y="83"/>
                  </a:lnTo>
                  <a:lnTo>
                    <a:pt x="579" y="39"/>
                  </a:lnTo>
                  <a:lnTo>
                    <a:pt x="593" y="46"/>
                  </a:lnTo>
                  <a:lnTo>
                    <a:pt x="607" y="54"/>
                  </a:lnTo>
                  <a:lnTo>
                    <a:pt x="599" y="122"/>
                  </a:lnTo>
                  <a:lnTo>
                    <a:pt x="611" y="130"/>
                  </a:lnTo>
                  <a:lnTo>
                    <a:pt x="621" y="138"/>
                  </a:lnTo>
                  <a:lnTo>
                    <a:pt x="630" y="146"/>
                  </a:lnTo>
                  <a:lnTo>
                    <a:pt x="640" y="155"/>
                  </a:lnTo>
                  <a:lnTo>
                    <a:pt x="705" y="134"/>
                  </a:lnTo>
                  <a:lnTo>
                    <a:pt x="715" y="146"/>
                  </a:lnTo>
                  <a:lnTo>
                    <a:pt x="725" y="158"/>
                  </a:lnTo>
                  <a:lnTo>
                    <a:pt x="692" y="219"/>
                  </a:lnTo>
                  <a:lnTo>
                    <a:pt x="705" y="241"/>
                  </a:lnTo>
                  <a:lnTo>
                    <a:pt x="710" y="252"/>
                  </a:lnTo>
                  <a:lnTo>
                    <a:pt x="716" y="264"/>
                  </a:lnTo>
                  <a:lnTo>
                    <a:pt x="786" y="270"/>
                  </a:lnTo>
                  <a:lnTo>
                    <a:pt x="791" y="285"/>
                  </a:lnTo>
                  <a:lnTo>
                    <a:pt x="795" y="300"/>
                  </a:lnTo>
                  <a:lnTo>
                    <a:pt x="740" y="343"/>
                  </a:lnTo>
                  <a:lnTo>
                    <a:pt x="742" y="356"/>
                  </a:lnTo>
                  <a:lnTo>
                    <a:pt x="744" y="368"/>
                  </a:lnTo>
                  <a:lnTo>
                    <a:pt x="745" y="382"/>
                  </a:lnTo>
                  <a:lnTo>
                    <a:pt x="745" y="395"/>
                  </a:lnTo>
                  <a:lnTo>
                    <a:pt x="808" y="427"/>
                  </a:lnTo>
                  <a:lnTo>
                    <a:pt x="807" y="442"/>
                  </a:lnTo>
                  <a:lnTo>
                    <a:pt x="805" y="457"/>
                  </a:lnTo>
                  <a:lnTo>
                    <a:pt x="737" y="477"/>
                  </a:lnTo>
                  <a:lnTo>
                    <a:pt x="734" y="490"/>
                  </a:lnTo>
                  <a:lnTo>
                    <a:pt x="730" y="502"/>
                  </a:lnTo>
                  <a:lnTo>
                    <a:pt x="726" y="514"/>
                  </a:lnTo>
                  <a:lnTo>
                    <a:pt x="722" y="526"/>
                  </a:lnTo>
                  <a:lnTo>
                    <a:pt x="769" y="582"/>
                  </a:lnTo>
                  <a:lnTo>
                    <a:pt x="762" y="595"/>
                  </a:lnTo>
                  <a:lnTo>
                    <a:pt x="756" y="607"/>
                  </a:lnTo>
                  <a:lnTo>
                    <a:pt x="683" y="599"/>
                  </a:lnTo>
                  <a:lnTo>
                    <a:pt x="676" y="609"/>
                  </a:lnTo>
                  <a:lnTo>
                    <a:pt x="668" y="620"/>
                  </a:lnTo>
                  <a:lnTo>
                    <a:pt x="659" y="629"/>
                  </a:lnTo>
                  <a:lnTo>
                    <a:pt x="651" y="639"/>
                  </a:lnTo>
                  <a:lnTo>
                    <a:pt x="673" y="709"/>
                  </a:lnTo>
                  <a:lnTo>
                    <a:pt x="662" y="718"/>
                  </a:lnTo>
                  <a:lnTo>
                    <a:pt x="651" y="726"/>
                  </a:lnTo>
                  <a:close/>
                </a:path>
              </a:pathLst>
            </a:custGeom>
            <a:grpFill/>
            <a:ln w="3175" cap="flat" cmpd="sng" algn="ctr">
              <a:solidFill>
                <a:srgbClr val="B22222"/>
              </a:solidFill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3" name="Oval 9">
              <a:extLst>
                <a:ext uri="{FF2B5EF4-FFF2-40B4-BE49-F238E27FC236}">
                  <a16:creationId xmlns:a16="http://schemas.microsoft.com/office/drawing/2014/main" id="{EB7861FC-D1EF-4448-9FF0-F6914FCD7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925" y="2001847"/>
              <a:ext cx="1541225" cy="15408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B2222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42C16BB-0C59-48C4-AD6B-7281B40A85C0}"/>
              </a:ext>
            </a:extLst>
          </p:cNvPr>
          <p:cNvGrpSpPr/>
          <p:nvPr/>
        </p:nvGrpSpPr>
        <p:grpSpPr>
          <a:xfrm>
            <a:off x="4366814" y="3869813"/>
            <a:ext cx="1663687" cy="1663315"/>
            <a:chOff x="5681694" y="1583778"/>
            <a:chExt cx="1663687" cy="1663315"/>
          </a:xfrm>
          <a:solidFill>
            <a:srgbClr val="B2222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EB0DB4E-9F53-4618-AE18-6E9F3CD7A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1694" y="1583778"/>
              <a:ext cx="1663687" cy="1663315"/>
            </a:xfrm>
            <a:custGeom>
              <a:avLst/>
              <a:gdLst>
                <a:gd name="T0" fmla="*/ 441 w 637"/>
                <a:gd name="T1" fmla="*/ 550 h 638"/>
                <a:gd name="T2" fmla="*/ 420 w 637"/>
                <a:gd name="T3" fmla="*/ 560 h 638"/>
                <a:gd name="T4" fmla="*/ 397 w 637"/>
                <a:gd name="T5" fmla="*/ 568 h 638"/>
                <a:gd name="T6" fmla="*/ 362 w 637"/>
                <a:gd name="T7" fmla="*/ 636 h 638"/>
                <a:gd name="T8" fmla="*/ 312 w 637"/>
                <a:gd name="T9" fmla="*/ 579 h 638"/>
                <a:gd name="T10" fmla="*/ 288 w 637"/>
                <a:gd name="T11" fmla="*/ 577 h 638"/>
                <a:gd name="T12" fmla="*/ 264 w 637"/>
                <a:gd name="T13" fmla="*/ 573 h 638"/>
                <a:gd name="T14" fmla="*/ 209 w 637"/>
                <a:gd name="T15" fmla="*/ 619 h 638"/>
                <a:gd name="T16" fmla="*/ 181 w 637"/>
                <a:gd name="T17" fmla="*/ 608 h 638"/>
                <a:gd name="T18" fmla="*/ 174 w 637"/>
                <a:gd name="T19" fmla="*/ 533 h 638"/>
                <a:gd name="T20" fmla="*/ 155 w 637"/>
                <a:gd name="T21" fmla="*/ 519 h 638"/>
                <a:gd name="T22" fmla="*/ 79 w 637"/>
                <a:gd name="T23" fmla="*/ 531 h 638"/>
                <a:gd name="T24" fmla="*/ 56 w 637"/>
                <a:gd name="T25" fmla="*/ 502 h 638"/>
                <a:gd name="T26" fmla="*/ 89 w 637"/>
                <a:gd name="T27" fmla="*/ 432 h 638"/>
                <a:gd name="T28" fmla="*/ 78 w 637"/>
                <a:gd name="T29" fmla="*/ 410 h 638"/>
                <a:gd name="T30" fmla="*/ 6 w 637"/>
                <a:gd name="T31" fmla="*/ 383 h 638"/>
                <a:gd name="T32" fmla="*/ 0 w 637"/>
                <a:gd name="T33" fmla="*/ 346 h 638"/>
                <a:gd name="T34" fmla="*/ 64 w 637"/>
                <a:gd name="T35" fmla="*/ 301 h 638"/>
                <a:gd name="T36" fmla="*/ 67 w 637"/>
                <a:gd name="T37" fmla="*/ 276 h 638"/>
                <a:gd name="T38" fmla="*/ 17 w 637"/>
                <a:gd name="T39" fmla="*/ 215 h 638"/>
                <a:gd name="T40" fmla="*/ 30 w 637"/>
                <a:gd name="T41" fmla="*/ 182 h 638"/>
                <a:gd name="T42" fmla="*/ 109 w 637"/>
                <a:gd name="T43" fmla="*/ 175 h 638"/>
                <a:gd name="T44" fmla="*/ 124 w 637"/>
                <a:gd name="T45" fmla="*/ 155 h 638"/>
                <a:gd name="T46" fmla="*/ 111 w 637"/>
                <a:gd name="T47" fmla="*/ 76 h 638"/>
                <a:gd name="T48" fmla="*/ 138 w 637"/>
                <a:gd name="T49" fmla="*/ 55 h 638"/>
                <a:gd name="T50" fmla="*/ 211 w 637"/>
                <a:gd name="T51" fmla="*/ 88 h 638"/>
                <a:gd name="T52" fmla="*/ 234 w 637"/>
                <a:gd name="T53" fmla="*/ 79 h 638"/>
                <a:gd name="T54" fmla="*/ 261 w 637"/>
                <a:gd name="T55" fmla="*/ 4 h 638"/>
                <a:gd name="T56" fmla="*/ 279 w 637"/>
                <a:gd name="T57" fmla="*/ 1 h 638"/>
                <a:gd name="T58" fmla="*/ 330 w 637"/>
                <a:gd name="T59" fmla="*/ 64 h 638"/>
                <a:gd name="T60" fmla="*/ 355 w 637"/>
                <a:gd name="T61" fmla="*/ 66 h 638"/>
                <a:gd name="T62" fmla="*/ 379 w 637"/>
                <a:gd name="T63" fmla="*/ 70 h 638"/>
                <a:gd name="T64" fmla="*/ 436 w 637"/>
                <a:gd name="T65" fmla="*/ 21 h 638"/>
                <a:gd name="T66" fmla="*/ 461 w 637"/>
                <a:gd name="T67" fmla="*/ 32 h 638"/>
                <a:gd name="T68" fmla="*/ 468 w 637"/>
                <a:gd name="T69" fmla="*/ 110 h 638"/>
                <a:gd name="T70" fmla="*/ 488 w 637"/>
                <a:gd name="T71" fmla="*/ 125 h 638"/>
                <a:gd name="T72" fmla="*/ 562 w 637"/>
                <a:gd name="T73" fmla="*/ 112 h 638"/>
                <a:gd name="T74" fmla="*/ 579 w 637"/>
                <a:gd name="T75" fmla="*/ 136 h 638"/>
                <a:gd name="T76" fmla="*/ 548 w 637"/>
                <a:gd name="T77" fmla="*/ 201 h 638"/>
                <a:gd name="T78" fmla="*/ 554 w 637"/>
                <a:gd name="T79" fmla="*/ 213 h 638"/>
                <a:gd name="T80" fmla="*/ 563 w 637"/>
                <a:gd name="T81" fmla="*/ 235 h 638"/>
                <a:gd name="T82" fmla="*/ 632 w 637"/>
                <a:gd name="T83" fmla="*/ 261 h 638"/>
                <a:gd name="T84" fmla="*/ 637 w 637"/>
                <a:gd name="T85" fmla="*/ 301 h 638"/>
                <a:gd name="T86" fmla="*/ 577 w 637"/>
                <a:gd name="T87" fmla="*/ 344 h 638"/>
                <a:gd name="T88" fmla="*/ 574 w 637"/>
                <a:gd name="T89" fmla="*/ 367 h 638"/>
                <a:gd name="T90" fmla="*/ 620 w 637"/>
                <a:gd name="T91" fmla="*/ 424 h 638"/>
                <a:gd name="T92" fmla="*/ 604 w 637"/>
                <a:gd name="T93" fmla="*/ 462 h 638"/>
                <a:gd name="T94" fmla="*/ 532 w 637"/>
                <a:gd name="T95" fmla="*/ 469 h 638"/>
                <a:gd name="T96" fmla="*/ 518 w 637"/>
                <a:gd name="T97" fmla="*/ 488 h 638"/>
                <a:gd name="T98" fmla="*/ 529 w 637"/>
                <a:gd name="T99" fmla="*/ 559 h 638"/>
                <a:gd name="T100" fmla="*/ 505 w 637"/>
                <a:gd name="T101" fmla="*/ 579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7" h="638">
                  <a:moveTo>
                    <a:pt x="496" y="585"/>
                  </a:moveTo>
                  <a:lnTo>
                    <a:pt x="441" y="550"/>
                  </a:lnTo>
                  <a:lnTo>
                    <a:pt x="431" y="555"/>
                  </a:lnTo>
                  <a:lnTo>
                    <a:pt x="420" y="560"/>
                  </a:lnTo>
                  <a:lnTo>
                    <a:pt x="409" y="564"/>
                  </a:lnTo>
                  <a:lnTo>
                    <a:pt x="397" y="568"/>
                  </a:lnTo>
                  <a:lnTo>
                    <a:pt x="382" y="633"/>
                  </a:lnTo>
                  <a:lnTo>
                    <a:pt x="362" y="636"/>
                  </a:lnTo>
                  <a:lnTo>
                    <a:pt x="342" y="638"/>
                  </a:lnTo>
                  <a:lnTo>
                    <a:pt x="312" y="579"/>
                  </a:lnTo>
                  <a:lnTo>
                    <a:pt x="300" y="579"/>
                  </a:lnTo>
                  <a:lnTo>
                    <a:pt x="288" y="577"/>
                  </a:lnTo>
                  <a:lnTo>
                    <a:pt x="275" y="576"/>
                  </a:lnTo>
                  <a:lnTo>
                    <a:pt x="264" y="573"/>
                  </a:lnTo>
                  <a:lnTo>
                    <a:pt x="219" y="622"/>
                  </a:lnTo>
                  <a:lnTo>
                    <a:pt x="209" y="619"/>
                  </a:lnTo>
                  <a:lnTo>
                    <a:pt x="200" y="616"/>
                  </a:lnTo>
                  <a:lnTo>
                    <a:pt x="181" y="608"/>
                  </a:lnTo>
                  <a:lnTo>
                    <a:pt x="184" y="540"/>
                  </a:lnTo>
                  <a:lnTo>
                    <a:pt x="174" y="533"/>
                  </a:lnTo>
                  <a:lnTo>
                    <a:pt x="164" y="526"/>
                  </a:lnTo>
                  <a:lnTo>
                    <a:pt x="155" y="519"/>
                  </a:lnTo>
                  <a:lnTo>
                    <a:pt x="146" y="511"/>
                  </a:lnTo>
                  <a:lnTo>
                    <a:pt x="79" y="531"/>
                  </a:lnTo>
                  <a:lnTo>
                    <a:pt x="67" y="517"/>
                  </a:lnTo>
                  <a:lnTo>
                    <a:pt x="56" y="502"/>
                  </a:lnTo>
                  <a:lnTo>
                    <a:pt x="94" y="443"/>
                  </a:lnTo>
                  <a:lnTo>
                    <a:pt x="89" y="432"/>
                  </a:lnTo>
                  <a:lnTo>
                    <a:pt x="83" y="421"/>
                  </a:lnTo>
                  <a:lnTo>
                    <a:pt x="78" y="410"/>
                  </a:lnTo>
                  <a:lnTo>
                    <a:pt x="74" y="398"/>
                  </a:lnTo>
                  <a:lnTo>
                    <a:pt x="6" y="383"/>
                  </a:lnTo>
                  <a:lnTo>
                    <a:pt x="3" y="364"/>
                  </a:lnTo>
                  <a:lnTo>
                    <a:pt x="0" y="346"/>
                  </a:lnTo>
                  <a:lnTo>
                    <a:pt x="63" y="314"/>
                  </a:lnTo>
                  <a:lnTo>
                    <a:pt x="64" y="301"/>
                  </a:lnTo>
                  <a:lnTo>
                    <a:pt x="65" y="288"/>
                  </a:lnTo>
                  <a:lnTo>
                    <a:pt x="67" y="276"/>
                  </a:lnTo>
                  <a:lnTo>
                    <a:pt x="69" y="264"/>
                  </a:lnTo>
                  <a:lnTo>
                    <a:pt x="17" y="215"/>
                  </a:lnTo>
                  <a:lnTo>
                    <a:pt x="23" y="198"/>
                  </a:lnTo>
                  <a:lnTo>
                    <a:pt x="30" y="182"/>
                  </a:lnTo>
                  <a:lnTo>
                    <a:pt x="102" y="185"/>
                  </a:lnTo>
                  <a:lnTo>
                    <a:pt x="109" y="175"/>
                  </a:lnTo>
                  <a:lnTo>
                    <a:pt x="117" y="165"/>
                  </a:lnTo>
                  <a:lnTo>
                    <a:pt x="124" y="155"/>
                  </a:lnTo>
                  <a:lnTo>
                    <a:pt x="133" y="146"/>
                  </a:lnTo>
                  <a:lnTo>
                    <a:pt x="111" y="76"/>
                  </a:lnTo>
                  <a:lnTo>
                    <a:pt x="124" y="65"/>
                  </a:lnTo>
                  <a:lnTo>
                    <a:pt x="138" y="55"/>
                  </a:lnTo>
                  <a:lnTo>
                    <a:pt x="200" y="94"/>
                  </a:lnTo>
                  <a:lnTo>
                    <a:pt x="211" y="88"/>
                  </a:lnTo>
                  <a:lnTo>
                    <a:pt x="222" y="83"/>
                  </a:lnTo>
                  <a:lnTo>
                    <a:pt x="234" y="79"/>
                  </a:lnTo>
                  <a:lnTo>
                    <a:pt x="246" y="75"/>
                  </a:lnTo>
                  <a:lnTo>
                    <a:pt x="261" y="4"/>
                  </a:lnTo>
                  <a:lnTo>
                    <a:pt x="270" y="3"/>
                  </a:lnTo>
                  <a:lnTo>
                    <a:pt x="279" y="1"/>
                  </a:lnTo>
                  <a:lnTo>
                    <a:pt x="297" y="0"/>
                  </a:lnTo>
                  <a:lnTo>
                    <a:pt x="330" y="64"/>
                  </a:lnTo>
                  <a:lnTo>
                    <a:pt x="343" y="65"/>
                  </a:lnTo>
                  <a:lnTo>
                    <a:pt x="355" y="66"/>
                  </a:lnTo>
                  <a:lnTo>
                    <a:pt x="367" y="68"/>
                  </a:lnTo>
                  <a:lnTo>
                    <a:pt x="379" y="70"/>
                  </a:lnTo>
                  <a:lnTo>
                    <a:pt x="427" y="18"/>
                  </a:lnTo>
                  <a:lnTo>
                    <a:pt x="436" y="21"/>
                  </a:lnTo>
                  <a:lnTo>
                    <a:pt x="444" y="25"/>
                  </a:lnTo>
                  <a:lnTo>
                    <a:pt x="461" y="32"/>
                  </a:lnTo>
                  <a:lnTo>
                    <a:pt x="458" y="103"/>
                  </a:lnTo>
                  <a:lnTo>
                    <a:pt x="468" y="110"/>
                  </a:lnTo>
                  <a:lnTo>
                    <a:pt x="478" y="117"/>
                  </a:lnTo>
                  <a:lnTo>
                    <a:pt x="488" y="125"/>
                  </a:lnTo>
                  <a:lnTo>
                    <a:pt x="497" y="134"/>
                  </a:lnTo>
                  <a:lnTo>
                    <a:pt x="562" y="112"/>
                  </a:lnTo>
                  <a:lnTo>
                    <a:pt x="574" y="128"/>
                  </a:lnTo>
                  <a:lnTo>
                    <a:pt x="579" y="136"/>
                  </a:lnTo>
                  <a:lnTo>
                    <a:pt x="586" y="144"/>
                  </a:lnTo>
                  <a:lnTo>
                    <a:pt x="548" y="201"/>
                  </a:lnTo>
                  <a:lnTo>
                    <a:pt x="551" y="206"/>
                  </a:lnTo>
                  <a:lnTo>
                    <a:pt x="554" y="213"/>
                  </a:lnTo>
                  <a:lnTo>
                    <a:pt x="559" y="224"/>
                  </a:lnTo>
                  <a:lnTo>
                    <a:pt x="563" y="235"/>
                  </a:lnTo>
                  <a:lnTo>
                    <a:pt x="567" y="247"/>
                  </a:lnTo>
                  <a:lnTo>
                    <a:pt x="632" y="261"/>
                  </a:lnTo>
                  <a:lnTo>
                    <a:pt x="635" y="280"/>
                  </a:lnTo>
                  <a:lnTo>
                    <a:pt x="637" y="301"/>
                  </a:lnTo>
                  <a:lnTo>
                    <a:pt x="578" y="332"/>
                  </a:lnTo>
                  <a:lnTo>
                    <a:pt x="577" y="344"/>
                  </a:lnTo>
                  <a:lnTo>
                    <a:pt x="576" y="356"/>
                  </a:lnTo>
                  <a:lnTo>
                    <a:pt x="574" y="367"/>
                  </a:lnTo>
                  <a:lnTo>
                    <a:pt x="571" y="380"/>
                  </a:lnTo>
                  <a:lnTo>
                    <a:pt x="620" y="424"/>
                  </a:lnTo>
                  <a:lnTo>
                    <a:pt x="613" y="443"/>
                  </a:lnTo>
                  <a:lnTo>
                    <a:pt x="604" y="462"/>
                  </a:lnTo>
                  <a:lnTo>
                    <a:pt x="539" y="458"/>
                  </a:lnTo>
                  <a:lnTo>
                    <a:pt x="532" y="469"/>
                  </a:lnTo>
                  <a:lnTo>
                    <a:pt x="525" y="479"/>
                  </a:lnTo>
                  <a:lnTo>
                    <a:pt x="518" y="488"/>
                  </a:lnTo>
                  <a:lnTo>
                    <a:pt x="510" y="497"/>
                  </a:lnTo>
                  <a:lnTo>
                    <a:pt x="529" y="559"/>
                  </a:lnTo>
                  <a:lnTo>
                    <a:pt x="513" y="573"/>
                  </a:lnTo>
                  <a:lnTo>
                    <a:pt x="505" y="579"/>
                  </a:lnTo>
                  <a:lnTo>
                    <a:pt x="496" y="585"/>
                  </a:lnTo>
                  <a:close/>
                </a:path>
              </a:pathLst>
            </a:custGeom>
            <a:grpFill/>
            <a:ln w="3175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lIns="0" rIns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E55948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DB7D764F-4B3E-4F60-AE41-FA776C8B7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1744" y="1916740"/>
              <a:ext cx="1003588" cy="9973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55948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TextBox 53">
            <a:extLst>
              <a:ext uri="{FF2B5EF4-FFF2-40B4-BE49-F238E27FC236}">
                <a16:creationId xmlns:a16="http://schemas.microsoft.com/office/drawing/2014/main" id="{F85720E4-DEE1-4B54-8A69-013FBCB2F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097" y="3945468"/>
            <a:ext cx="193235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" b="1" i="0" u="none" strike="noStrike" kern="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70</a:t>
            </a:r>
          </a:p>
        </p:txBody>
      </p:sp>
      <p:sp>
        <p:nvSpPr>
          <p:cNvPr id="22" name="TextBox 53">
            <a:extLst>
              <a:ext uri="{FF2B5EF4-FFF2-40B4-BE49-F238E27FC236}">
                <a16:creationId xmlns:a16="http://schemas.microsoft.com/office/drawing/2014/main" id="{903B4010-6692-4B33-A028-FE61E5FF9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2478" y="4315461"/>
            <a:ext cx="193235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6</a:t>
            </a:r>
          </a:p>
        </p:txBody>
      </p:sp>
      <p:sp>
        <p:nvSpPr>
          <p:cNvPr id="23" name="TextBox 53">
            <a:extLst>
              <a:ext uri="{FF2B5EF4-FFF2-40B4-BE49-F238E27FC236}">
                <a16:creationId xmlns:a16="http://schemas.microsoft.com/office/drawing/2014/main" id="{383CFFA7-FF01-41BF-BAB3-6C655AD85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7652" y="2953151"/>
            <a:ext cx="193235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" b="1" i="0" u="none" strike="noStrike" kern="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48</a:t>
            </a:r>
          </a:p>
        </p:txBody>
      </p:sp>
      <p:sp>
        <p:nvSpPr>
          <p:cNvPr id="24" name="TextBox 53">
            <a:extLst>
              <a:ext uri="{FF2B5EF4-FFF2-40B4-BE49-F238E27FC236}">
                <a16:creationId xmlns:a16="http://schemas.microsoft.com/office/drawing/2014/main" id="{EC114467-F9F3-4926-A207-B1A35DC5A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1939" y="2643717"/>
            <a:ext cx="193235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15</a:t>
            </a:r>
          </a:p>
        </p:txBody>
      </p:sp>
      <p:grpSp>
        <p:nvGrpSpPr>
          <p:cNvPr id="25" name="组合 35">
            <a:extLst>
              <a:ext uri="{FF2B5EF4-FFF2-40B4-BE49-F238E27FC236}">
                <a16:creationId xmlns:a16="http://schemas.microsoft.com/office/drawing/2014/main" id="{B71660C1-7337-44CC-B0B8-A63666EE4C70}"/>
              </a:ext>
            </a:extLst>
          </p:cNvPr>
          <p:cNvGrpSpPr/>
          <p:nvPr/>
        </p:nvGrpSpPr>
        <p:grpSpPr>
          <a:xfrm>
            <a:off x="1887518" y="1602872"/>
            <a:ext cx="4219838" cy="903334"/>
            <a:chOff x="-569811" y="1470144"/>
            <a:chExt cx="3373612" cy="1001988"/>
          </a:xfrm>
        </p:grpSpPr>
        <p:cxnSp>
          <p:nvCxnSpPr>
            <p:cNvPr id="26" name="直接连接符 36">
              <a:extLst>
                <a:ext uri="{FF2B5EF4-FFF2-40B4-BE49-F238E27FC236}">
                  <a16:creationId xmlns:a16="http://schemas.microsoft.com/office/drawing/2014/main" id="{0E39DAC9-EF06-47F9-BDB2-B13CC4119223}"/>
                </a:ext>
              </a:extLst>
            </p:cNvPr>
            <p:cNvCxnSpPr>
              <a:cxnSpLocks/>
            </p:cNvCxnSpPr>
            <p:nvPr/>
          </p:nvCxnSpPr>
          <p:spPr>
            <a:xfrm>
              <a:off x="-569811" y="1470144"/>
              <a:ext cx="3053580" cy="0"/>
            </a:xfrm>
            <a:prstGeom prst="line">
              <a:avLst/>
            </a:prstGeom>
            <a:ln w="6350">
              <a:solidFill>
                <a:srgbClr val="B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7">
              <a:extLst>
                <a:ext uri="{FF2B5EF4-FFF2-40B4-BE49-F238E27FC236}">
                  <a16:creationId xmlns:a16="http://schemas.microsoft.com/office/drawing/2014/main" id="{B28BAA26-8B0B-476D-8D38-36FE1AF8675B}"/>
                </a:ext>
              </a:extLst>
            </p:cNvPr>
            <p:cNvCxnSpPr>
              <a:cxnSpLocks/>
              <a:endCxn id="12" idx="32"/>
            </p:cNvCxnSpPr>
            <p:nvPr/>
          </p:nvCxnSpPr>
          <p:spPr>
            <a:xfrm>
              <a:off x="2483768" y="1470144"/>
              <a:ext cx="320033" cy="1001988"/>
            </a:xfrm>
            <a:prstGeom prst="line">
              <a:avLst/>
            </a:prstGeom>
            <a:ln w="6350">
              <a:solidFill>
                <a:srgbClr val="B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6">
            <a:extLst>
              <a:ext uri="{FF2B5EF4-FFF2-40B4-BE49-F238E27FC236}">
                <a16:creationId xmlns:a16="http://schemas.microsoft.com/office/drawing/2014/main" id="{47F9D5EB-23F8-494C-A647-0400EB7E47F1}"/>
              </a:ext>
            </a:extLst>
          </p:cNvPr>
          <p:cNvSpPr txBox="1"/>
          <p:nvPr/>
        </p:nvSpPr>
        <p:spPr bwMode="auto">
          <a:xfrm>
            <a:off x="192785" y="1615381"/>
            <a:ext cx="3492699" cy="101566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There are about 48 Stored procedure created on Database.</a:t>
            </a:r>
          </a:p>
        </p:txBody>
      </p:sp>
      <p:grpSp>
        <p:nvGrpSpPr>
          <p:cNvPr id="31" name="组合 35">
            <a:extLst>
              <a:ext uri="{FF2B5EF4-FFF2-40B4-BE49-F238E27FC236}">
                <a16:creationId xmlns:a16="http://schemas.microsoft.com/office/drawing/2014/main" id="{92540D5B-01A4-408A-9199-AE3754B64892}"/>
              </a:ext>
            </a:extLst>
          </p:cNvPr>
          <p:cNvGrpSpPr/>
          <p:nvPr/>
        </p:nvGrpSpPr>
        <p:grpSpPr>
          <a:xfrm>
            <a:off x="800358" y="3179443"/>
            <a:ext cx="4177606" cy="896329"/>
            <a:chOff x="-569811" y="1470144"/>
            <a:chExt cx="3339849" cy="994218"/>
          </a:xfrm>
        </p:grpSpPr>
        <p:cxnSp>
          <p:nvCxnSpPr>
            <p:cNvPr id="32" name="直接连接符 36">
              <a:extLst>
                <a:ext uri="{FF2B5EF4-FFF2-40B4-BE49-F238E27FC236}">
                  <a16:creationId xmlns:a16="http://schemas.microsoft.com/office/drawing/2014/main" id="{90C5E608-1E16-4D0E-9096-22BA2C1261DC}"/>
                </a:ext>
              </a:extLst>
            </p:cNvPr>
            <p:cNvCxnSpPr>
              <a:cxnSpLocks/>
            </p:cNvCxnSpPr>
            <p:nvPr/>
          </p:nvCxnSpPr>
          <p:spPr>
            <a:xfrm>
              <a:off x="-569811" y="1470144"/>
              <a:ext cx="3053580" cy="0"/>
            </a:xfrm>
            <a:prstGeom prst="line">
              <a:avLst/>
            </a:prstGeom>
            <a:ln w="6350">
              <a:solidFill>
                <a:srgbClr val="B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7">
              <a:extLst>
                <a:ext uri="{FF2B5EF4-FFF2-40B4-BE49-F238E27FC236}">
                  <a16:creationId xmlns:a16="http://schemas.microsoft.com/office/drawing/2014/main" id="{652C394E-4174-4995-9652-FC54375A58BC}"/>
                </a:ext>
              </a:extLst>
            </p:cNvPr>
            <p:cNvCxnSpPr>
              <a:cxnSpLocks/>
              <a:endCxn id="18" idx="26"/>
            </p:cNvCxnSpPr>
            <p:nvPr/>
          </p:nvCxnSpPr>
          <p:spPr>
            <a:xfrm>
              <a:off x="2483768" y="1470144"/>
              <a:ext cx="286270" cy="994218"/>
            </a:xfrm>
            <a:prstGeom prst="line">
              <a:avLst/>
            </a:prstGeom>
            <a:ln w="6350">
              <a:solidFill>
                <a:srgbClr val="B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26">
            <a:extLst>
              <a:ext uri="{FF2B5EF4-FFF2-40B4-BE49-F238E27FC236}">
                <a16:creationId xmlns:a16="http://schemas.microsoft.com/office/drawing/2014/main" id="{FF7F1EF5-3F77-475E-A140-449380C69FE0}"/>
              </a:ext>
            </a:extLst>
          </p:cNvPr>
          <p:cNvSpPr txBox="1"/>
          <p:nvPr/>
        </p:nvSpPr>
        <p:spPr bwMode="auto">
          <a:xfrm>
            <a:off x="312026" y="3273664"/>
            <a:ext cx="3492699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There are 6 Stored Procedures for SSRS reports.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497A06F-BA27-442A-B97A-8BBF60AE15F4}"/>
              </a:ext>
            </a:extLst>
          </p:cNvPr>
          <p:cNvGrpSpPr/>
          <p:nvPr/>
        </p:nvGrpSpPr>
        <p:grpSpPr>
          <a:xfrm>
            <a:off x="7807522" y="1841288"/>
            <a:ext cx="3890626" cy="705044"/>
            <a:chOff x="-569811" y="1470144"/>
            <a:chExt cx="3053580" cy="1067152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74B86808-787C-4A38-A912-B808F6A20DF7}"/>
                </a:ext>
              </a:extLst>
            </p:cNvPr>
            <p:cNvCxnSpPr>
              <a:cxnSpLocks/>
            </p:cNvCxnSpPr>
            <p:nvPr/>
          </p:nvCxnSpPr>
          <p:spPr>
            <a:xfrm>
              <a:off x="-569811" y="1470144"/>
              <a:ext cx="3053580" cy="0"/>
            </a:xfrm>
            <a:prstGeom prst="line">
              <a:avLst/>
            </a:prstGeom>
            <a:ln w="6350">
              <a:solidFill>
                <a:srgbClr val="B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8813711-19A1-458C-B18C-E6E665F79B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4872" y="1470144"/>
              <a:ext cx="298896" cy="1067152"/>
            </a:xfrm>
            <a:prstGeom prst="line">
              <a:avLst/>
            </a:prstGeom>
            <a:ln w="6350">
              <a:solidFill>
                <a:srgbClr val="B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26">
            <a:extLst>
              <a:ext uri="{FF2B5EF4-FFF2-40B4-BE49-F238E27FC236}">
                <a16:creationId xmlns:a16="http://schemas.microsoft.com/office/drawing/2014/main" id="{5B49617A-6E9B-41E3-B32C-5FAB3D0D32F4}"/>
              </a:ext>
            </a:extLst>
          </p:cNvPr>
          <p:cNvSpPr txBox="1"/>
          <p:nvPr/>
        </p:nvSpPr>
        <p:spPr bwMode="auto">
          <a:xfrm>
            <a:off x="7769474" y="871643"/>
            <a:ext cx="3492699" cy="101566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There are more than 15 Stored to link between the App and the Database.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FF5F976C-8979-4511-BB2D-419EC7633476}"/>
              </a:ext>
            </a:extLst>
          </p:cNvPr>
          <p:cNvCxnSpPr>
            <a:cxnSpLocks/>
          </p:cNvCxnSpPr>
          <p:nvPr/>
        </p:nvCxnSpPr>
        <p:spPr>
          <a:xfrm>
            <a:off x="2788170" y="5707930"/>
            <a:ext cx="5852218" cy="0"/>
          </a:xfrm>
          <a:prstGeom prst="line">
            <a:avLst/>
          </a:prstGeom>
          <a:ln>
            <a:solidFill>
              <a:srgbClr val="B2222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26">
            <a:extLst>
              <a:ext uri="{FF2B5EF4-FFF2-40B4-BE49-F238E27FC236}">
                <a16:creationId xmlns:a16="http://schemas.microsoft.com/office/drawing/2014/main" id="{C1C61D22-4F2E-401D-9B2D-8E5E38A97F76}"/>
              </a:ext>
            </a:extLst>
          </p:cNvPr>
          <p:cNvSpPr txBox="1"/>
          <p:nvPr/>
        </p:nvSpPr>
        <p:spPr bwMode="auto">
          <a:xfrm>
            <a:off x="29973" y="5817707"/>
            <a:ext cx="6578532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With almost total 70 Stored Procedure in our Project,</a:t>
            </a:r>
          </a:p>
          <a:p>
            <a:pPr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That’s a Big Number!!!</a:t>
            </a:r>
          </a:p>
        </p:txBody>
      </p:sp>
      <p:sp>
        <p:nvSpPr>
          <p:cNvPr id="47" name="Text Box 18">
            <a:extLst>
              <a:ext uri="{FF2B5EF4-FFF2-40B4-BE49-F238E27FC236}">
                <a16:creationId xmlns:a16="http://schemas.microsoft.com/office/drawing/2014/main" id="{3D47A2B3-6A76-49B7-8812-7D31B835C31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742877" y="22635"/>
            <a:ext cx="4407105" cy="861774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Stored Procedures for Everything	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731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6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6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0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8" grpId="0"/>
      <p:bldP spid="34" grpId="0"/>
      <p:bldP spid="39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8">
            <a:extLst>
              <a:ext uri="{FF2B5EF4-FFF2-40B4-BE49-F238E27FC236}">
                <a16:creationId xmlns:a16="http://schemas.microsoft.com/office/drawing/2014/main" id="{32814AA9-258C-497D-914A-5A6D04488E2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995688" y="47021"/>
            <a:ext cx="4407105" cy="477054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Desktop App Home Page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5" name="直接连接符​​ 14">
            <a:extLst>
              <a:ext uri="{FF2B5EF4-FFF2-40B4-BE49-F238E27FC236}">
                <a16:creationId xmlns:a16="http://schemas.microsoft.com/office/drawing/2014/main" id="{C6BBBFFF-9ED1-43E7-9D0C-E513C889BDBA}"/>
              </a:ext>
            </a:extLst>
          </p:cNvPr>
          <p:cNvCxnSpPr/>
          <p:nvPr/>
        </p:nvCxnSpPr>
        <p:spPr>
          <a:xfrm>
            <a:off x="8604196" y="328731"/>
            <a:ext cx="3057760" cy="0"/>
          </a:xfrm>
          <a:prstGeom prst="line">
            <a:avLst/>
          </a:prstGeom>
          <a:ln w="9525">
            <a:solidFill>
              <a:srgbClr val="B2222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​​ 14">
            <a:extLst>
              <a:ext uri="{FF2B5EF4-FFF2-40B4-BE49-F238E27FC236}">
                <a16:creationId xmlns:a16="http://schemas.microsoft.com/office/drawing/2014/main" id="{2948FB87-13DD-4049-A290-81F77E5E6B33}"/>
              </a:ext>
            </a:extLst>
          </p:cNvPr>
          <p:cNvCxnSpPr/>
          <p:nvPr/>
        </p:nvCxnSpPr>
        <p:spPr>
          <a:xfrm>
            <a:off x="757886" y="328731"/>
            <a:ext cx="3057760" cy="0"/>
          </a:xfrm>
          <a:prstGeom prst="line">
            <a:avLst/>
          </a:prstGeom>
          <a:ln w="9525">
            <a:solidFill>
              <a:srgbClr val="B2222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5" descr="Picture 5">
            <a:extLst>
              <a:ext uri="{FF2B5EF4-FFF2-40B4-BE49-F238E27FC236}">
                <a16:creationId xmlns:a16="http://schemas.microsoft.com/office/drawing/2014/main" id="{9ED4D288-49F5-4279-9FA6-97EA1EB7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242" y="786058"/>
            <a:ext cx="6590184" cy="3950975"/>
          </a:xfrm>
          <a:prstGeom prst="rect">
            <a:avLst/>
          </a:prstGeom>
          <a:ln w="12700">
            <a:miter lim="400000"/>
          </a:ln>
          <a:effectLst/>
        </p:spPr>
      </p:pic>
      <p:pic>
        <p:nvPicPr>
          <p:cNvPr id="19" name="صورة 18">
            <a:extLst>
              <a:ext uri="{FF2B5EF4-FFF2-40B4-BE49-F238E27FC236}">
                <a16:creationId xmlns:a16="http://schemas.microsoft.com/office/drawing/2014/main" id="{56E30B12-F134-40D1-A4FB-31726F1D4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7440" y="1097280"/>
            <a:ext cx="4998720" cy="3147060"/>
          </a:xfrm>
          <a:prstGeom prst="rect">
            <a:avLst/>
          </a:prstGeom>
        </p:spPr>
      </p:pic>
      <p:sp>
        <p:nvSpPr>
          <p:cNvPr id="20" name="Google Shape;439;p46">
            <a:extLst>
              <a:ext uri="{FF2B5EF4-FFF2-40B4-BE49-F238E27FC236}">
                <a16:creationId xmlns:a16="http://schemas.microsoft.com/office/drawing/2014/main" id="{CF260F0D-28FC-485C-9E01-84C2337016DB}"/>
              </a:ext>
            </a:extLst>
          </p:cNvPr>
          <p:cNvSpPr txBox="1">
            <a:spLocks/>
          </p:cNvSpPr>
          <p:nvPr/>
        </p:nvSpPr>
        <p:spPr>
          <a:xfrm>
            <a:off x="201575" y="947765"/>
            <a:ext cx="4535318" cy="5581504"/>
          </a:xfrm>
          <a:prstGeom prst="rect">
            <a:avLst/>
          </a:prstGeom>
          <a:solidFill>
            <a:srgbClr val="B2222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spcBef>
                <a:spcPts val="0"/>
              </a:spcBef>
            </a:pPr>
            <a:r>
              <a:rPr lang="en-US" sz="5000" b="1" dirty="0">
                <a:solidFill>
                  <a:schemeClr val="bg1">
                    <a:lumMod val="95000"/>
                  </a:schemeClr>
                </a:solidFill>
                <a:latin typeface="Staatliches" panose="020B0604020202020204" charset="0"/>
              </a:rPr>
              <a:t>WELL DESIGNED HOME PAGE WITH AN INFOGRAPHIC SIDE PANEL FOR BETTER EXPERIENCE!!</a:t>
            </a:r>
          </a:p>
        </p:txBody>
      </p:sp>
      <p:sp>
        <p:nvSpPr>
          <p:cNvPr id="21" name="文本框 26">
            <a:extLst>
              <a:ext uri="{FF2B5EF4-FFF2-40B4-BE49-F238E27FC236}">
                <a16:creationId xmlns:a16="http://schemas.microsoft.com/office/drawing/2014/main" id="{3AB9D5A3-5FDA-43A5-9EA4-D2358919862B}"/>
              </a:ext>
            </a:extLst>
          </p:cNvPr>
          <p:cNvSpPr txBox="1"/>
          <p:nvPr/>
        </p:nvSpPr>
        <p:spPr bwMode="auto">
          <a:xfrm>
            <a:off x="4882951" y="4999016"/>
            <a:ext cx="7442489" cy="132343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-    A down bottom label with a details about each button </a:t>
            </a:r>
            <a:br>
              <a:rPr lang="en-US" altLang="zh-CN" sz="2000" dirty="0">
                <a:solidFill>
                  <a:srgbClr val="C00000"/>
                </a:solidFill>
                <a:latin typeface="Century Gothic" panose="020B0502020202020204" pitchFamily="34" charset="0"/>
              </a:rPr>
            </a:br>
            <a:r>
              <a:rPr lang="en-US" altLang="zh-CN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      when you hover!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Image Change for a good looking!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Label to welcome every user on the above panel.</a:t>
            </a:r>
          </a:p>
        </p:txBody>
      </p:sp>
    </p:spTree>
    <p:extLst>
      <p:ext uri="{BB962C8B-B14F-4D97-AF65-F5344CB8AC3E}">
        <p14:creationId xmlns:p14="http://schemas.microsoft.com/office/powerpoint/2010/main" val="165465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8">
            <a:extLst>
              <a:ext uri="{FF2B5EF4-FFF2-40B4-BE49-F238E27FC236}">
                <a16:creationId xmlns:a16="http://schemas.microsoft.com/office/drawing/2014/main" id="{A9CE53CA-77B1-4787-BCDF-8118769D14B0}"/>
              </a:ext>
            </a:extLst>
          </p:cNvPr>
          <p:cNvSpPr/>
          <p:nvPr/>
        </p:nvSpPr>
        <p:spPr>
          <a:xfrm rot="5400000">
            <a:off x="4381500" y="-4381500"/>
            <a:ext cx="3429000" cy="12192000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: 圆角 1">
            <a:extLst>
              <a:ext uri="{FF2B5EF4-FFF2-40B4-BE49-F238E27FC236}">
                <a16:creationId xmlns:a16="http://schemas.microsoft.com/office/drawing/2014/main" id="{DEAA1840-64B4-4EAE-8634-02E8514D9365}"/>
              </a:ext>
            </a:extLst>
          </p:cNvPr>
          <p:cNvSpPr/>
          <p:nvPr/>
        </p:nvSpPr>
        <p:spPr>
          <a:xfrm>
            <a:off x="392430" y="401548"/>
            <a:ext cx="11407140" cy="6054904"/>
          </a:xfrm>
          <a:prstGeom prst="roundRect">
            <a:avLst>
              <a:gd name="adj" fmla="val 458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30C4A7C7-B5AC-4905-862A-B889D9382165}"/>
              </a:ext>
            </a:extLst>
          </p:cNvPr>
          <p:cNvSpPr/>
          <p:nvPr/>
        </p:nvSpPr>
        <p:spPr>
          <a:xfrm>
            <a:off x="11083616" y="581460"/>
            <a:ext cx="115200" cy="115200"/>
          </a:xfrm>
          <a:prstGeom prst="rect">
            <a:avLst/>
          </a:prstGeom>
          <a:solidFill>
            <a:srgbClr val="B0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4C555D10-DB45-4EA4-9409-72A04F628A9E}"/>
              </a:ext>
            </a:extLst>
          </p:cNvPr>
          <p:cNvSpPr/>
          <p:nvPr/>
        </p:nvSpPr>
        <p:spPr>
          <a:xfrm>
            <a:off x="10871324" y="581460"/>
            <a:ext cx="115200" cy="115200"/>
          </a:xfrm>
          <a:prstGeom prst="rect">
            <a:avLst/>
          </a:prstGeom>
          <a:solidFill>
            <a:srgbClr val="B0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8C3C372B-5A00-40E1-B0D9-C38930EAEF79}"/>
              </a:ext>
            </a:extLst>
          </p:cNvPr>
          <p:cNvSpPr/>
          <p:nvPr/>
        </p:nvSpPr>
        <p:spPr>
          <a:xfrm>
            <a:off x="10659032" y="581460"/>
            <a:ext cx="115200" cy="115200"/>
          </a:xfrm>
          <a:prstGeom prst="rect">
            <a:avLst/>
          </a:prstGeom>
          <a:solidFill>
            <a:srgbClr val="B0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DA2400DF-A5E6-45C5-A791-D68F68523389}"/>
              </a:ext>
            </a:extLst>
          </p:cNvPr>
          <p:cNvSpPr/>
          <p:nvPr/>
        </p:nvSpPr>
        <p:spPr>
          <a:xfrm rot="5400000">
            <a:off x="572342" y="5740497"/>
            <a:ext cx="115200" cy="115200"/>
          </a:xfrm>
          <a:prstGeom prst="rect">
            <a:avLst/>
          </a:prstGeom>
          <a:solidFill>
            <a:srgbClr val="B0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6E779C7D-C982-4BE1-896C-7FF0A0F2F7DB}"/>
              </a:ext>
            </a:extLst>
          </p:cNvPr>
          <p:cNvSpPr/>
          <p:nvPr/>
        </p:nvSpPr>
        <p:spPr>
          <a:xfrm rot="5400000">
            <a:off x="572342" y="5528205"/>
            <a:ext cx="115200" cy="115200"/>
          </a:xfrm>
          <a:prstGeom prst="rect">
            <a:avLst/>
          </a:prstGeom>
          <a:solidFill>
            <a:srgbClr val="B0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7">
            <a:extLst>
              <a:ext uri="{FF2B5EF4-FFF2-40B4-BE49-F238E27FC236}">
                <a16:creationId xmlns:a16="http://schemas.microsoft.com/office/drawing/2014/main" id="{C1791688-8F18-4406-AF20-C54025E754EA}"/>
              </a:ext>
            </a:extLst>
          </p:cNvPr>
          <p:cNvSpPr/>
          <p:nvPr/>
        </p:nvSpPr>
        <p:spPr>
          <a:xfrm rot="5400000">
            <a:off x="572342" y="5315913"/>
            <a:ext cx="115200" cy="115200"/>
          </a:xfrm>
          <a:prstGeom prst="rect">
            <a:avLst/>
          </a:prstGeom>
          <a:solidFill>
            <a:srgbClr val="B0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5B9600-BD97-4107-937F-E2E257A222EE}"/>
              </a:ext>
            </a:extLst>
          </p:cNvPr>
          <p:cNvSpPr txBox="1"/>
          <p:nvPr/>
        </p:nvSpPr>
        <p:spPr>
          <a:xfrm>
            <a:off x="1750371" y="525719"/>
            <a:ext cx="830790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B22222"/>
                </a:solidFill>
                <a:latin typeface="Century Gothic" panose="020B0502020202020204" pitchFamily="34" charset="0"/>
              </a:rPr>
              <a:t>Examination System</a:t>
            </a:r>
          </a:p>
          <a:p>
            <a:pPr algn="ctr"/>
            <a:r>
              <a:rPr lang="en-US" altLang="zh-CN" sz="2800" b="1" dirty="0">
                <a:solidFill>
                  <a:srgbClr val="B22222"/>
                </a:solidFill>
                <a:latin typeface="Century Gothic" panose="020B0502020202020204" pitchFamily="34" charset="0"/>
              </a:rPr>
              <a:t>CONTENT</a:t>
            </a:r>
            <a:endParaRPr lang="zh-CN" altLang="en-US" sz="1400" b="1" dirty="0">
              <a:solidFill>
                <a:srgbClr val="B22222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文本框 11">
            <a:extLst>
              <a:ext uri="{FF2B5EF4-FFF2-40B4-BE49-F238E27FC236}">
                <a16:creationId xmlns:a16="http://schemas.microsoft.com/office/drawing/2014/main" id="{11D8E276-8AEB-4246-A595-2694285B7BC1}"/>
              </a:ext>
            </a:extLst>
          </p:cNvPr>
          <p:cNvSpPr txBox="1"/>
          <p:nvPr/>
        </p:nvSpPr>
        <p:spPr>
          <a:xfrm>
            <a:off x="1948717" y="2444262"/>
            <a:ext cx="3102254" cy="646331"/>
          </a:xfrm>
          <a:prstGeom prst="rect">
            <a:avLst/>
          </a:prstGeom>
          <a:solidFill>
            <a:srgbClr val="B0222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Introduction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文本框 13">
            <a:extLst>
              <a:ext uri="{FF2B5EF4-FFF2-40B4-BE49-F238E27FC236}">
                <a16:creationId xmlns:a16="http://schemas.microsoft.com/office/drawing/2014/main" id="{C13630B4-229F-4156-BB88-119E808A4ED0}"/>
              </a:ext>
            </a:extLst>
          </p:cNvPr>
          <p:cNvSpPr txBox="1"/>
          <p:nvPr/>
        </p:nvSpPr>
        <p:spPr>
          <a:xfrm>
            <a:off x="-217567" y="2334377"/>
            <a:ext cx="21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B22222"/>
                </a:solidFill>
              </a:rPr>
              <a:t>01.</a:t>
            </a:r>
            <a:endParaRPr lang="zh-CN" altLang="en-US" sz="5400" dirty="0">
              <a:solidFill>
                <a:srgbClr val="B22222"/>
              </a:solidFill>
            </a:endParaRPr>
          </a:p>
        </p:txBody>
      </p:sp>
      <p:sp>
        <p:nvSpPr>
          <p:cNvPr id="31" name="文本框 12">
            <a:extLst>
              <a:ext uri="{FF2B5EF4-FFF2-40B4-BE49-F238E27FC236}">
                <a16:creationId xmlns:a16="http://schemas.microsoft.com/office/drawing/2014/main" id="{6F11F1E0-3E9C-4E25-86D6-111036472513}"/>
              </a:ext>
            </a:extLst>
          </p:cNvPr>
          <p:cNvSpPr txBox="1"/>
          <p:nvPr/>
        </p:nvSpPr>
        <p:spPr>
          <a:xfrm>
            <a:off x="1950650" y="3070143"/>
            <a:ext cx="3184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C00000"/>
                </a:solidFill>
              </a:rPr>
              <a:t>An Overview of the Project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32" name="文本框 11">
            <a:extLst>
              <a:ext uri="{FF2B5EF4-FFF2-40B4-BE49-F238E27FC236}">
                <a16:creationId xmlns:a16="http://schemas.microsoft.com/office/drawing/2014/main" id="{5315E83D-9F90-46E9-B999-5233B3E58922}"/>
              </a:ext>
            </a:extLst>
          </p:cNvPr>
          <p:cNvSpPr txBox="1"/>
          <p:nvPr/>
        </p:nvSpPr>
        <p:spPr>
          <a:xfrm>
            <a:off x="1974521" y="3687202"/>
            <a:ext cx="3102254" cy="646331"/>
          </a:xfrm>
          <a:prstGeom prst="rect">
            <a:avLst/>
          </a:prstGeom>
          <a:solidFill>
            <a:srgbClr val="B0222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SQL &amp; SP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文本框 13">
            <a:extLst>
              <a:ext uri="{FF2B5EF4-FFF2-40B4-BE49-F238E27FC236}">
                <a16:creationId xmlns:a16="http://schemas.microsoft.com/office/drawing/2014/main" id="{DD3E49C3-6D24-4087-B9B2-3AE71513A01F}"/>
              </a:ext>
            </a:extLst>
          </p:cNvPr>
          <p:cNvSpPr txBox="1"/>
          <p:nvPr/>
        </p:nvSpPr>
        <p:spPr>
          <a:xfrm>
            <a:off x="-191763" y="3577317"/>
            <a:ext cx="21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B22222"/>
                </a:solidFill>
              </a:rPr>
              <a:t>03.</a:t>
            </a:r>
            <a:endParaRPr lang="zh-CN" altLang="en-US" sz="5400" dirty="0">
              <a:solidFill>
                <a:srgbClr val="B22222"/>
              </a:solidFill>
            </a:endParaRPr>
          </a:p>
        </p:txBody>
      </p:sp>
      <p:sp>
        <p:nvSpPr>
          <p:cNvPr id="34" name="文本框 12">
            <a:extLst>
              <a:ext uri="{FF2B5EF4-FFF2-40B4-BE49-F238E27FC236}">
                <a16:creationId xmlns:a16="http://schemas.microsoft.com/office/drawing/2014/main" id="{20F13FCB-CA20-402D-A90C-1EB3B791B7E5}"/>
              </a:ext>
            </a:extLst>
          </p:cNvPr>
          <p:cNvSpPr txBox="1"/>
          <p:nvPr/>
        </p:nvSpPr>
        <p:spPr>
          <a:xfrm>
            <a:off x="1976454" y="4313083"/>
            <a:ext cx="3184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C00000"/>
                </a:solidFill>
              </a:rPr>
              <a:t>An Overview of the Project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36" name="文本框 11">
            <a:extLst>
              <a:ext uri="{FF2B5EF4-FFF2-40B4-BE49-F238E27FC236}">
                <a16:creationId xmlns:a16="http://schemas.microsoft.com/office/drawing/2014/main" id="{FED5748E-FD45-4010-86AA-03EB1973C2E4}"/>
              </a:ext>
            </a:extLst>
          </p:cNvPr>
          <p:cNvSpPr txBox="1"/>
          <p:nvPr/>
        </p:nvSpPr>
        <p:spPr>
          <a:xfrm>
            <a:off x="1943519" y="5015754"/>
            <a:ext cx="3102254" cy="646331"/>
          </a:xfrm>
          <a:prstGeom prst="rect">
            <a:avLst/>
          </a:prstGeom>
          <a:solidFill>
            <a:srgbClr val="B0222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SSRS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文本框 13">
            <a:extLst>
              <a:ext uri="{FF2B5EF4-FFF2-40B4-BE49-F238E27FC236}">
                <a16:creationId xmlns:a16="http://schemas.microsoft.com/office/drawing/2014/main" id="{579C97FB-9239-4186-BEBA-78C8A859E39D}"/>
              </a:ext>
            </a:extLst>
          </p:cNvPr>
          <p:cNvSpPr txBox="1"/>
          <p:nvPr/>
        </p:nvSpPr>
        <p:spPr>
          <a:xfrm>
            <a:off x="811980" y="4963720"/>
            <a:ext cx="1138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B22222"/>
                </a:solidFill>
              </a:rPr>
              <a:t>05.</a:t>
            </a:r>
            <a:endParaRPr lang="zh-CN" altLang="en-US" sz="5400" dirty="0">
              <a:solidFill>
                <a:srgbClr val="B22222"/>
              </a:solidFill>
            </a:endParaRPr>
          </a:p>
        </p:txBody>
      </p:sp>
      <p:sp>
        <p:nvSpPr>
          <p:cNvPr id="38" name="文本框 12">
            <a:extLst>
              <a:ext uri="{FF2B5EF4-FFF2-40B4-BE49-F238E27FC236}">
                <a16:creationId xmlns:a16="http://schemas.microsoft.com/office/drawing/2014/main" id="{B21D03E5-89CF-469A-9FB6-54A154C1872D}"/>
              </a:ext>
            </a:extLst>
          </p:cNvPr>
          <p:cNvSpPr txBox="1"/>
          <p:nvPr/>
        </p:nvSpPr>
        <p:spPr>
          <a:xfrm>
            <a:off x="1976454" y="5655642"/>
            <a:ext cx="4620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C00000"/>
                </a:solidFill>
              </a:rPr>
              <a:t>Creating Reports using SSRS tool in Visual Studio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39" name="文本框 11">
            <a:extLst>
              <a:ext uri="{FF2B5EF4-FFF2-40B4-BE49-F238E27FC236}">
                <a16:creationId xmlns:a16="http://schemas.microsoft.com/office/drawing/2014/main" id="{9D12D83F-FBB8-4823-AE3D-8BF6123FA2CF}"/>
              </a:ext>
            </a:extLst>
          </p:cNvPr>
          <p:cNvSpPr txBox="1"/>
          <p:nvPr/>
        </p:nvSpPr>
        <p:spPr>
          <a:xfrm>
            <a:off x="7472905" y="2375284"/>
            <a:ext cx="4021360" cy="646331"/>
          </a:xfrm>
          <a:prstGeom prst="rect">
            <a:avLst/>
          </a:prstGeom>
          <a:solidFill>
            <a:srgbClr val="B0222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ERD &amp; Mapping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0" name="文本框 13">
            <a:extLst>
              <a:ext uri="{FF2B5EF4-FFF2-40B4-BE49-F238E27FC236}">
                <a16:creationId xmlns:a16="http://schemas.microsoft.com/office/drawing/2014/main" id="{FE4158EE-C882-45A2-B782-5B84FC416895}"/>
              </a:ext>
            </a:extLst>
          </p:cNvPr>
          <p:cNvSpPr txBox="1"/>
          <p:nvPr/>
        </p:nvSpPr>
        <p:spPr>
          <a:xfrm>
            <a:off x="5306621" y="2308716"/>
            <a:ext cx="21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B22222"/>
                </a:solidFill>
              </a:rPr>
              <a:t>02.</a:t>
            </a:r>
            <a:endParaRPr lang="zh-CN" altLang="en-US" sz="5400" dirty="0">
              <a:solidFill>
                <a:srgbClr val="B22222"/>
              </a:solidFill>
            </a:endParaRPr>
          </a:p>
        </p:txBody>
      </p:sp>
      <p:sp>
        <p:nvSpPr>
          <p:cNvPr id="41" name="文本框 12">
            <a:extLst>
              <a:ext uri="{FF2B5EF4-FFF2-40B4-BE49-F238E27FC236}">
                <a16:creationId xmlns:a16="http://schemas.microsoft.com/office/drawing/2014/main" id="{DACE4620-2AB0-4B13-B8FF-BE3CB48B0BC6}"/>
              </a:ext>
            </a:extLst>
          </p:cNvPr>
          <p:cNvSpPr txBox="1"/>
          <p:nvPr/>
        </p:nvSpPr>
        <p:spPr>
          <a:xfrm>
            <a:off x="7474838" y="2930342"/>
            <a:ext cx="3184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C00000"/>
                </a:solidFill>
              </a:rPr>
              <a:t>Entity Relationship Diagram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42" name="文本框 11">
            <a:extLst>
              <a:ext uri="{FF2B5EF4-FFF2-40B4-BE49-F238E27FC236}">
                <a16:creationId xmlns:a16="http://schemas.microsoft.com/office/drawing/2014/main" id="{8C0A7A3C-32B1-4A05-BF78-7B02EEF6011E}"/>
              </a:ext>
            </a:extLst>
          </p:cNvPr>
          <p:cNvSpPr txBox="1"/>
          <p:nvPr/>
        </p:nvSpPr>
        <p:spPr>
          <a:xfrm>
            <a:off x="7498709" y="3549582"/>
            <a:ext cx="4021360" cy="646331"/>
          </a:xfrm>
          <a:prstGeom prst="rect">
            <a:avLst/>
          </a:prstGeom>
          <a:solidFill>
            <a:srgbClr val="B0222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DESKTOP APP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文本框 13">
            <a:extLst>
              <a:ext uri="{FF2B5EF4-FFF2-40B4-BE49-F238E27FC236}">
                <a16:creationId xmlns:a16="http://schemas.microsoft.com/office/drawing/2014/main" id="{5373BDAD-B2D3-4BBD-A198-8C2E100C4F9E}"/>
              </a:ext>
            </a:extLst>
          </p:cNvPr>
          <p:cNvSpPr txBox="1"/>
          <p:nvPr/>
        </p:nvSpPr>
        <p:spPr>
          <a:xfrm>
            <a:off x="5332425" y="3439697"/>
            <a:ext cx="21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B22222"/>
                </a:solidFill>
              </a:rPr>
              <a:t>04.</a:t>
            </a:r>
            <a:endParaRPr lang="zh-CN" altLang="en-US" sz="5400" dirty="0">
              <a:solidFill>
                <a:srgbClr val="B22222"/>
              </a:solidFill>
            </a:endParaRPr>
          </a:p>
        </p:txBody>
      </p:sp>
      <p:sp>
        <p:nvSpPr>
          <p:cNvPr id="44" name="文本框 12">
            <a:extLst>
              <a:ext uri="{FF2B5EF4-FFF2-40B4-BE49-F238E27FC236}">
                <a16:creationId xmlns:a16="http://schemas.microsoft.com/office/drawing/2014/main" id="{8AC8B7BB-854D-4CB9-9FFD-B418E7D97588}"/>
              </a:ext>
            </a:extLst>
          </p:cNvPr>
          <p:cNvSpPr txBox="1"/>
          <p:nvPr/>
        </p:nvSpPr>
        <p:spPr>
          <a:xfrm>
            <a:off x="7500642" y="4175463"/>
            <a:ext cx="42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C00000"/>
                </a:solidFill>
              </a:rPr>
              <a:t>Building an Examination System App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45" name="文本框 11">
            <a:extLst>
              <a:ext uri="{FF2B5EF4-FFF2-40B4-BE49-F238E27FC236}">
                <a16:creationId xmlns:a16="http://schemas.microsoft.com/office/drawing/2014/main" id="{4BCDFFA3-D803-4C14-BC82-371631953D79}"/>
              </a:ext>
            </a:extLst>
          </p:cNvPr>
          <p:cNvSpPr txBox="1"/>
          <p:nvPr/>
        </p:nvSpPr>
        <p:spPr>
          <a:xfrm>
            <a:off x="7472905" y="5021381"/>
            <a:ext cx="4021360" cy="646331"/>
          </a:xfrm>
          <a:prstGeom prst="rect">
            <a:avLst/>
          </a:prstGeom>
          <a:solidFill>
            <a:srgbClr val="B0222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Power BI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13">
            <a:extLst>
              <a:ext uri="{FF2B5EF4-FFF2-40B4-BE49-F238E27FC236}">
                <a16:creationId xmlns:a16="http://schemas.microsoft.com/office/drawing/2014/main" id="{8470DB9C-8D70-4718-9B29-E0B2242ADD95}"/>
              </a:ext>
            </a:extLst>
          </p:cNvPr>
          <p:cNvSpPr txBox="1"/>
          <p:nvPr/>
        </p:nvSpPr>
        <p:spPr>
          <a:xfrm>
            <a:off x="5306621" y="4911496"/>
            <a:ext cx="21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B22222"/>
                </a:solidFill>
              </a:rPr>
              <a:t>06.</a:t>
            </a:r>
            <a:endParaRPr lang="zh-CN" altLang="en-US" sz="5400" dirty="0">
              <a:solidFill>
                <a:srgbClr val="B22222"/>
              </a:solidFill>
            </a:endParaRPr>
          </a:p>
        </p:txBody>
      </p:sp>
      <p:sp>
        <p:nvSpPr>
          <p:cNvPr id="47" name="文本框 12">
            <a:extLst>
              <a:ext uri="{FF2B5EF4-FFF2-40B4-BE49-F238E27FC236}">
                <a16:creationId xmlns:a16="http://schemas.microsoft.com/office/drawing/2014/main" id="{2937A2DE-7422-43EE-B0CE-D541852B0C07}"/>
              </a:ext>
            </a:extLst>
          </p:cNvPr>
          <p:cNvSpPr txBox="1"/>
          <p:nvPr/>
        </p:nvSpPr>
        <p:spPr>
          <a:xfrm>
            <a:off x="7474838" y="5647262"/>
            <a:ext cx="4298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C00000"/>
                </a:solidFill>
              </a:rPr>
              <a:t>Using Microsoft Power BI to build Dashboards &amp; Insights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31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8">
            <a:extLst>
              <a:ext uri="{FF2B5EF4-FFF2-40B4-BE49-F238E27FC236}">
                <a16:creationId xmlns:a16="http://schemas.microsoft.com/office/drawing/2014/main" id="{32814AA9-258C-497D-914A-5A6D04488E2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15647" y="47021"/>
            <a:ext cx="4788550" cy="4770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500" dirty="0">
                <a:solidFill>
                  <a:srgbClr val="B2222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Take Exam and Get Started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srgbClr val="B2222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5" name="直接连接符​​ 14">
            <a:extLst>
              <a:ext uri="{FF2B5EF4-FFF2-40B4-BE49-F238E27FC236}">
                <a16:creationId xmlns:a16="http://schemas.microsoft.com/office/drawing/2014/main" id="{C6BBBFFF-9ED1-43E7-9D0C-E513C889BDBA}"/>
              </a:ext>
            </a:extLst>
          </p:cNvPr>
          <p:cNvCxnSpPr/>
          <p:nvPr/>
        </p:nvCxnSpPr>
        <p:spPr>
          <a:xfrm>
            <a:off x="8604196" y="328731"/>
            <a:ext cx="305776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​​ 14">
            <a:extLst>
              <a:ext uri="{FF2B5EF4-FFF2-40B4-BE49-F238E27FC236}">
                <a16:creationId xmlns:a16="http://schemas.microsoft.com/office/drawing/2014/main" id="{2948FB87-13DD-4049-A290-81F77E5E6B33}"/>
              </a:ext>
            </a:extLst>
          </p:cNvPr>
          <p:cNvCxnSpPr/>
          <p:nvPr/>
        </p:nvCxnSpPr>
        <p:spPr>
          <a:xfrm>
            <a:off x="757886" y="328731"/>
            <a:ext cx="305776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5" descr="Picture 5">
            <a:extLst>
              <a:ext uri="{FF2B5EF4-FFF2-40B4-BE49-F238E27FC236}">
                <a16:creationId xmlns:a16="http://schemas.microsoft.com/office/drawing/2014/main" id="{9ED4D288-49F5-4279-9FA6-97EA1EB7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242" y="786058"/>
            <a:ext cx="6590184" cy="3950975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0" name="Google Shape;439;p46">
            <a:extLst>
              <a:ext uri="{FF2B5EF4-FFF2-40B4-BE49-F238E27FC236}">
                <a16:creationId xmlns:a16="http://schemas.microsoft.com/office/drawing/2014/main" id="{CF260F0D-28FC-485C-9E01-84C2337016DB}"/>
              </a:ext>
            </a:extLst>
          </p:cNvPr>
          <p:cNvSpPr txBox="1">
            <a:spLocks/>
          </p:cNvSpPr>
          <p:nvPr/>
        </p:nvSpPr>
        <p:spPr>
          <a:xfrm>
            <a:off x="201574" y="1401988"/>
            <a:ext cx="4681377" cy="3259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spcBef>
                <a:spcPts val="0"/>
              </a:spcBef>
            </a:pPr>
            <a:r>
              <a:rPr lang="en-US" sz="5000" b="1" dirty="0">
                <a:solidFill>
                  <a:srgbClr val="B22222"/>
                </a:solidFill>
                <a:latin typeface="Staatliches" panose="020B0604020202020204" charset="0"/>
              </a:rPr>
              <a:t>TAKING AN EXAM IS NOT HARD ANYMORE!!</a:t>
            </a:r>
          </a:p>
        </p:txBody>
      </p:sp>
      <p:sp>
        <p:nvSpPr>
          <p:cNvPr id="21" name="文本框 26">
            <a:extLst>
              <a:ext uri="{FF2B5EF4-FFF2-40B4-BE49-F238E27FC236}">
                <a16:creationId xmlns:a16="http://schemas.microsoft.com/office/drawing/2014/main" id="{3AB9D5A3-5FDA-43A5-9EA4-D2358919862B}"/>
              </a:ext>
            </a:extLst>
          </p:cNvPr>
          <p:cNvSpPr txBox="1"/>
          <p:nvPr/>
        </p:nvSpPr>
        <p:spPr bwMode="auto">
          <a:xfrm>
            <a:off x="5572499" y="4876791"/>
            <a:ext cx="6417928" cy="132343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-    The simplest desktop App for taking exam.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Select your course, then start an exam!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Timer with the exam for a real Experience. 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Back &amp; Forward to check your Answers!</a:t>
            </a: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8FB1881D-B98A-4A4E-93B2-BA005CC39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64054"/>
            <a:ext cx="5094515" cy="323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24E7162F-402C-478F-8CA0-385F25EB456E}"/>
              </a:ext>
            </a:extLst>
          </p:cNvPr>
          <p:cNvSpPr/>
          <p:nvPr/>
        </p:nvSpPr>
        <p:spPr>
          <a:xfrm>
            <a:off x="1" y="0"/>
            <a:ext cx="12192000" cy="4377269"/>
          </a:xfrm>
          <a:prstGeom prst="rect">
            <a:avLst/>
          </a:prstGeom>
          <a:solidFill>
            <a:srgbClr val="B22222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EG">
              <a:cs typeface="+mn-ea"/>
              <a:sym typeface="+mn-lt"/>
            </a:endParaRPr>
          </a:p>
        </p:txBody>
      </p:sp>
      <p:cxnSp>
        <p:nvCxnSpPr>
          <p:cNvPr id="3" name="直接连接符​​ 14">
            <a:extLst>
              <a:ext uri="{FF2B5EF4-FFF2-40B4-BE49-F238E27FC236}">
                <a16:creationId xmlns:a16="http://schemas.microsoft.com/office/drawing/2014/main" id="{98C22146-5426-4FF2-BAA7-258BC03D2A4C}"/>
              </a:ext>
            </a:extLst>
          </p:cNvPr>
          <p:cNvCxnSpPr/>
          <p:nvPr/>
        </p:nvCxnSpPr>
        <p:spPr>
          <a:xfrm>
            <a:off x="8439304" y="268770"/>
            <a:ext cx="305776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​​ 14">
            <a:extLst>
              <a:ext uri="{FF2B5EF4-FFF2-40B4-BE49-F238E27FC236}">
                <a16:creationId xmlns:a16="http://schemas.microsoft.com/office/drawing/2014/main" id="{2D1F1FAF-6DCF-4DC0-A8D0-64658E808370}"/>
              </a:ext>
            </a:extLst>
          </p:cNvPr>
          <p:cNvCxnSpPr/>
          <p:nvPr/>
        </p:nvCxnSpPr>
        <p:spPr>
          <a:xfrm>
            <a:off x="757886" y="268770"/>
            <a:ext cx="305776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Picture 5">
            <a:extLst>
              <a:ext uri="{FF2B5EF4-FFF2-40B4-BE49-F238E27FC236}">
                <a16:creationId xmlns:a16="http://schemas.microsoft.com/office/drawing/2014/main" id="{11F8D734-E25B-43D7-B270-4F5481E7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816" y="469160"/>
            <a:ext cx="6590184" cy="3950975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6" name="Google Shape;439;p46">
            <a:extLst>
              <a:ext uri="{FF2B5EF4-FFF2-40B4-BE49-F238E27FC236}">
                <a16:creationId xmlns:a16="http://schemas.microsoft.com/office/drawing/2014/main" id="{E6F51BFA-4B2C-4D9D-9E5E-2FBD8A72B367}"/>
              </a:ext>
            </a:extLst>
          </p:cNvPr>
          <p:cNvSpPr txBox="1">
            <a:spLocks/>
          </p:cNvSpPr>
          <p:nvPr/>
        </p:nvSpPr>
        <p:spPr>
          <a:xfrm>
            <a:off x="270922" y="798644"/>
            <a:ext cx="5059973" cy="357862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spcBef>
                <a:spcPts val="0"/>
              </a:spcBef>
            </a:pPr>
            <a:r>
              <a:rPr lang="en-US" sz="5000" b="1" dirty="0">
                <a:solidFill>
                  <a:schemeClr val="bg1">
                    <a:lumMod val="95000"/>
                  </a:schemeClr>
                </a:solidFill>
                <a:latin typeface="Staatliches" panose="020B0604020202020204" charset="0"/>
              </a:rPr>
              <a:t>DON’T WAIT FOR YOUR RESULTS, VIEW IT NOW!!</a:t>
            </a: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EAD6982D-6C58-44D4-AF29-8DD2319C4B6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923922" y="0"/>
            <a:ext cx="4407105" cy="4770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View your Courses Grades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srgbClr val="B2222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26">
            <a:extLst>
              <a:ext uri="{FF2B5EF4-FFF2-40B4-BE49-F238E27FC236}">
                <a16:creationId xmlns:a16="http://schemas.microsoft.com/office/drawing/2014/main" id="{061B397E-B8A6-4E1D-B581-03B88B5692C2}"/>
              </a:ext>
            </a:extLst>
          </p:cNvPr>
          <p:cNvSpPr txBox="1"/>
          <p:nvPr/>
        </p:nvSpPr>
        <p:spPr bwMode="auto">
          <a:xfrm>
            <a:off x="340269" y="4950008"/>
            <a:ext cx="10062905" cy="124649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500" dirty="0">
                <a:solidFill>
                  <a:srgbClr val="B22222"/>
                </a:solidFill>
                <a:latin typeface="Century Gothic" panose="020B0502020202020204" pitchFamily="34" charset="0"/>
              </a:rPr>
              <a:t>-   View all of student grades with a click of button.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500" dirty="0">
                <a:solidFill>
                  <a:srgbClr val="B22222"/>
                </a:solidFill>
                <a:latin typeface="Century Gothic" panose="020B0502020202020204" pitchFamily="34" charset="0"/>
              </a:rPr>
              <a:t>More information about the course, not only just grades!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500" dirty="0">
                <a:solidFill>
                  <a:srgbClr val="B22222"/>
                </a:solidFill>
                <a:latin typeface="Century Gothic" panose="020B0502020202020204" pitchFamily="34" charset="0"/>
              </a:rPr>
              <a:t>Download your full grades in a designed report in all formats.</a:t>
            </a:r>
          </a:p>
        </p:txBody>
      </p:sp>
      <p:pic>
        <p:nvPicPr>
          <p:cNvPr id="11" name="صورة 10">
            <a:extLst>
              <a:ext uri="{FF2B5EF4-FFF2-40B4-BE49-F238E27FC236}">
                <a16:creationId xmlns:a16="http://schemas.microsoft.com/office/drawing/2014/main" id="{FC7A6DED-5D1D-45AA-9D01-391F5BAAA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71" y="766763"/>
            <a:ext cx="5021943" cy="31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1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مستطيل 23">
            <a:extLst>
              <a:ext uri="{FF2B5EF4-FFF2-40B4-BE49-F238E27FC236}">
                <a16:creationId xmlns:a16="http://schemas.microsoft.com/office/drawing/2014/main" id="{8FCD33E2-942B-4EB8-B2E5-50BFBE057912}"/>
              </a:ext>
            </a:extLst>
          </p:cNvPr>
          <p:cNvSpPr/>
          <p:nvPr/>
        </p:nvSpPr>
        <p:spPr>
          <a:xfrm>
            <a:off x="809468" y="1813809"/>
            <a:ext cx="5981075" cy="5044189"/>
          </a:xfrm>
          <a:prstGeom prst="rect">
            <a:avLst/>
          </a:prstGeom>
          <a:solidFill>
            <a:srgbClr val="B22222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EG">
              <a:cs typeface="+mn-ea"/>
              <a:sym typeface="+mn-lt"/>
            </a:endParaRPr>
          </a:p>
        </p:txBody>
      </p:sp>
      <p:pic>
        <p:nvPicPr>
          <p:cNvPr id="25" name="Picture 5" descr="Picture 5">
            <a:extLst>
              <a:ext uri="{FF2B5EF4-FFF2-40B4-BE49-F238E27FC236}">
                <a16:creationId xmlns:a16="http://schemas.microsoft.com/office/drawing/2014/main" id="{1C02D465-AED1-47EF-87D3-DEBAAD480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13" y="2907023"/>
            <a:ext cx="6590184" cy="3950975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6" name="مستطيل 25">
            <a:extLst>
              <a:ext uri="{FF2B5EF4-FFF2-40B4-BE49-F238E27FC236}">
                <a16:creationId xmlns:a16="http://schemas.microsoft.com/office/drawing/2014/main" id="{719893ED-5AF4-4F39-B020-F9286B722BF2}"/>
              </a:ext>
            </a:extLst>
          </p:cNvPr>
          <p:cNvSpPr/>
          <p:nvPr/>
        </p:nvSpPr>
        <p:spPr>
          <a:xfrm>
            <a:off x="1424062" y="519380"/>
            <a:ext cx="4811843" cy="181381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B22222"/>
            </a:solidFill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EG" dirty="0">
              <a:cs typeface="+mn-ea"/>
              <a:sym typeface="+mn-lt"/>
            </a:endParaRPr>
          </a:p>
        </p:txBody>
      </p:sp>
      <p:sp>
        <p:nvSpPr>
          <p:cNvPr id="29" name="Google Shape;552;p51">
            <a:extLst>
              <a:ext uri="{FF2B5EF4-FFF2-40B4-BE49-F238E27FC236}">
                <a16:creationId xmlns:a16="http://schemas.microsoft.com/office/drawing/2014/main" id="{95F65A78-75CC-422E-BA1B-CB95B42FB48F}"/>
              </a:ext>
            </a:extLst>
          </p:cNvPr>
          <p:cNvSpPr txBox="1">
            <a:spLocks/>
          </p:cNvSpPr>
          <p:nvPr/>
        </p:nvSpPr>
        <p:spPr>
          <a:xfrm>
            <a:off x="1732665" y="519380"/>
            <a:ext cx="4194639" cy="1699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C00000"/>
                </a:solidFill>
                <a:latin typeface="Staatliches" panose="020B0604020202020204" charset="0"/>
              </a:rPr>
              <a:t>WE’VE ADDED A STUDENT PROFILE PICTURE FOR A UI EXPERIENCE</a:t>
            </a:r>
          </a:p>
        </p:txBody>
      </p:sp>
      <p:sp>
        <p:nvSpPr>
          <p:cNvPr id="30" name="文本框 26">
            <a:extLst>
              <a:ext uri="{FF2B5EF4-FFF2-40B4-BE49-F238E27FC236}">
                <a16:creationId xmlns:a16="http://schemas.microsoft.com/office/drawing/2014/main" id="{C677F1CF-E9EE-4609-85F4-2C71A22B3A39}"/>
              </a:ext>
            </a:extLst>
          </p:cNvPr>
          <p:cNvSpPr txBox="1"/>
          <p:nvPr/>
        </p:nvSpPr>
        <p:spPr bwMode="auto">
          <a:xfrm>
            <a:off x="7095097" y="2981973"/>
            <a:ext cx="5067412" cy="163121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-    View your Student profile </a:t>
            </a:r>
            <a:br>
              <a:rPr lang="en-US" altLang="zh-CN" sz="2000" dirty="0">
                <a:solidFill>
                  <a:srgbClr val="C00000"/>
                </a:solidFill>
                <a:latin typeface="Century Gothic" panose="020B0502020202020204" pitchFamily="34" charset="0"/>
              </a:rPr>
            </a:br>
            <a:r>
              <a:rPr lang="en-US" altLang="zh-CN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      information.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Student’s can not edit their data or </a:t>
            </a:r>
            <a:br>
              <a:rPr lang="en-US" altLang="zh-CN" sz="2000" dirty="0">
                <a:solidFill>
                  <a:srgbClr val="C00000"/>
                </a:solidFill>
                <a:latin typeface="Century Gothic" panose="020B0502020202020204" pitchFamily="34" charset="0"/>
              </a:rPr>
            </a:br>
            <a:r>
              <a:rPr lang="en-US" altLang="zh-CN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update it.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New feature like Student profile pic.</a:t>
            </a:r>
          </a:p>
        </p:txBody>
      </p:sp>
      <p:sp>
        <p:nvSpPr>
          <p:cNvPr id="31" name="Text Box 18">
            <a:extLst>
              <a:ext uri="{FF2B5EF4-FFF2-40B4-BE49-F238E27FC236}">
                <a16:creationId xmlns:a16="http://schemas.microsoft.com/office/drawing/2014/main" id="{DE0D8DB8-CDCC-4EF6-89DB-C5DFEAB0D41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272355" y="694647"/>
            <a:ext cx="4407105" cy="477054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5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STUDENT PROFILE INFO</a:t>
            </a:r>
            <a:endParaRPr kumimoji="0" lang="zh-CN" altLang="en-US" sz="25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2" name="组合 35">
            <a:extLst>
              <a:ext uri="{FF2B5EF4-FFF2-40B4-BE49-F238E27FC236}">
                <a16:creationId xmlns:a16="http://schemas.microsoft.com/office/drawing/2014/main" id="{6ABFC09D-F0E6-49E4-AC48-A7E2D64DADA8}"/>
              </a:ext>
            </a:extLst>
          </p:cNvPr>
          <p:cNvGrpSpPr/>
          <p:nvPr/>
        </p:nvGrpSpPr>
        <p:grpSpPr>
          <a:xfrm rot="5400000">
            <a:off x="9277868" y="168447"/>
            <a:ext cx="396080" cy="305787"/>
            <a:chOff x="2201942" y="3826849"/>
            <a:chExt cx="396080" cy="305787"/>
          </a:xfrm>
          <a:solidFill>
            <a:srgbClr val="B22222"/>
          </a:solidFill>
        </p:grpSpPr>
        <p:sp>
          <p:nvSpPr>
            <p:cNvPr id="33" name="箭头: V 形 36">
              <a:extLst>
                <a:ext uri="{FF2B5EF4-FFF2-40B4-BE49-F238E27FC236}">
                  <a16:creationId xmlns:a16="http://schemas.microsoft.com/office/drawing/2014/main" id="{59A9576C-C5F8-4364-827B-7034A43ABBEF}"/>
                </a:ext>
              </a:extLst>
            </p:cNvPr>
            <p:cNvSpPr/>
            <p:nvPr/>
          </p:nvSpPr>
          <p:spPr>
            <a:xfrm>
              <a:off x="2201942" y="3826849"/>
              <a:ext cx="223460" cy="305787"/>
            </a:xfrm>
            <a:prstGeom prst="chevron">
              <a:avLst>
                <a:gd name="adj" fmla="val 6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箭头: V 形 37">
              <a:extLst>
                <a:ext uri="{FF2B5EF4-FFF2-40B4-BE49-F238E27FC236}">
                  <a16:creationId xmlns:a16="http://schemas.microsoft.com/office/drawing/2014/main" id="{ED612E85-C09E-4A47-B587-CE9384E680B7}"/>
                </a:ext>
              </a:extLst>
            </p:cNvPr>
            <p:cNvSpPr/>
            <p:nvPr/>
          </p:nvSpPr>
          <p:spPr>
            <a:xfrm>
              <a:off x="2374562" y="3826849"/>
              <a:ext cx="223460" cy="305787"/>
            </a:xfrm>
            <a:prstGeom prst="chevron">
              <a:avLst>
                <a:gd name="adj" fmla="val 6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6" name="صورة 35">
            <a:extLst>
              <a:ext uri="{FF2B5EF4-FFF2-40B4-BE49-F238E27FC236}">
                <a16:creationId xmlns:a16="http://schemas.microsoft.com/office/drawing/2014/main" id="{EBB14B2F-7DA4-4866-9316-5E44F31F3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29" y="3193142"/>
            <a:ext cx="5109028" cy="31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41">
            <a:extLst>
              <a:ext uri="{FF2B5EF4-FFF2-40B4-BE49-F238E27FC236}">
                <a16:creationId xmlns:a16="http://schemas.microsoft.com/office/drawing/2014/main" id="{54B7942E-983D-441F-BB60-682CF79EA3FB}"/>
              </a:ext>
            </a:extLst>
          </p:cNvPr>
          <p:cNvSpPr/>
          <p:nvPr/>
        </p:nvSpPr>
        <p:spPr>
          <a:xfrm flipH="1">
            <a:off x="-4" y="4822629"/>
            <a:ext cx="2237861" cy="2035371"/>
          </a:xfrm>
          <a:prstGeom prst="triangle">
            <a:avLst>
              <a:gd name="adj" fmla="val 100000"/>
            </a:avLst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7349D201-EA69-48A0-8077-D891325B90B4}"/>
              </a:ext>
            </a:extLst>
          </p:cNvPr>
          <p:cNvSpPr/>
          <p:nvPr/>
        </p:nvSpPr>
        <p:spPr>
          <a:xfrm>
            <a:off x="4107581" y="1025809"/>
            <a:ext cx="7854846" cy="451323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五边形 2055">
            <a:extLst>
              <a:ext uri="{FF2B5EF4-FFF2-40B4-BE49-F238E27FC236}">
                <a16:creationId xmlns:a16="http://schemas.microsoft.com/office/drawing/2014/main" id="{FD5E1C31-6931-4B6D-8965-876A7389C097}"/>
              </a:ext>
            </a:extLst>
          </p:cNvPr>
          <p:cNvSpPr/>
          <p:nvPr/>
        </p:nvSpPr>
        <p:spPr>
          <a:xfrm rot="5400000" flipV="1">
            <a:off x="5619575" y="-1656366"/>
            <a:ext cx="864099" cy="4110815"/>
          </a:xfrm>
          <a:prstGeom prst="homePlat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C4EBB9EC-5083-4AB9-AD44-1028697CA7E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560826" y="-44808"/>
            <a:ext cx="3070344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ONLINE COURSES</a:t>
            </a:r>
            <a:endParaRPr kumimoji="0" lang="zh-CN" altLang="en-US" sz="25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26">
            <a:extLst>
              <a:ext uri="{FF2B5EF4-FFF2-40B4-BE49-F238E27FC236}">
                <a16:creationId xmlns:a16="http://schemas.microsoft.com/office/drawing/2014/main" id="{002705FD-4797-49F6-93C6-D7841ACE2F47}"/>
              </a:ext>
            </a:extLst>
          </p:cNvPr>
          <p:cNvSpPr txBox="1"/>
          <p:nvPr/>
        </p:nvSpPr>
        <p:spPr bwMode="auto">
          <a:xfrm>
            <a:off x="513612" y="1001865"/>
            <a:ext cx="3383173" cy="440120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4000" b="1" dirty="0">
                <a:solidFill>
                  <a:srgbClr val="B22222"/>
                </a:solidFill>
                <a:latin typeface="Staatliches" panose="020B0604020202020204" charset="0"/>
              </a:rPr>
              <a:t>ONLINE WEBSITES FOR EDUCATIONAL PURPOSES TO INCREASE STUDENT KNOWLEDGE</a:t>
            </a:r>
          </a:p>
        </p:txBody>
      </p:sp>
    </p:spTree>
    <p:extLst>
      <p:ext uri="{BB962C8B-B14F-4D97-AF65-F5344CB8AC3E}">
        <p14:creationId xmlns:p14="http://schemas.microsoft.com/office/powerpoint/2010/main" val="158464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03A6F0B1-747F-45A4-A0A1-F681C590BF53}"/>
              </a:ext>
            </a:extLst>
          </p:cNvPr>
          <p:cNvSpPr/>
          <p:nvPr/>
        </p:nvSpPr>
        <p:spPr>
          <a:xfrm>
            <a:off x="224852" y="179882"/>
            <a:ext cx="11662348" cy="6430780"/>
          </a:xfrm>
          <a:prstGeom prst="rect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EG">
              <a:cs typeface="+mn-ea"/>
              <a:sym typeface="+mn-lt"/>
            </a:endParaRPr>
          </a:p>
        </p:txBody>
      </p:sp>
      <p:sp>
        <p:nvSpPr>
          <p:cNvPr id="3" name="Text Box 18">
            <a:extLst>
              <a:ext uri="{FF2B5EF4-FFF2-40B4-BE49-F238E27FC236}">
                <a16:creationId xmlns:a16="http://schemas.microsoft.com/office/drawing/2014/main" id="{B62C3C7D-E6B0-4BED-8F5F-79B54EE3117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548670" y="16271"/>
            <a:ext cx="3094660" cy="4770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500" b="1" dirty="0">
                <a:solidFill>
                  <a:srgbClr val="B2222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STAFF HOME PAGE</a:t>
            </a:r>
            <a:endParaRPr kumimoji="0" lang="zh-CN" altLang="en-US" sz="2500" b="1" i="0" u="none" strike="noStrike" kern="1200" cap="none" spc="0" normalizeH="0" baseline="0" noProof="0" dirty="0">
              <a:ln>
                <a:noFill/>
              </a:ln>
              <a:solidFill>
                <a:srgbClr val="B2222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Picture 5" descr="Picture 5">
            <a:extLst>
              <a:ext uri="{FF2B5EF4-FFF2-40B4-BE49-F238E27FC236}">
                <a16:creationId xmlns:a16="http://schemas.microsoft.com/office/drawing/2014/main" id="{39001CB6-ED76-4D55-9440-703EA0695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242" y="786058"/>
            <a:ext cx="6590184" cy="3950975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Google Shape;439;p46">
            <a:extLst>
              <a:ext uri="{FF2B5EF4-FFF2-40B4-BE49-F238E27FC236}">
                <a16:creationId xmlns:a16="http://schemas.microsoft.com/office/drawing/2014/main" id="{F3D04A09-FA7B-4E30-9580-8D4254AB9F5C}"/>
              </a:ext>
            </a:extLst>
          </p:cNvPr>
          <p:cNvSpPr txBox="1">
            <a:spLocks/>
          </p:cNvSpPr>
          <p:nvPr/>
        </p:nvSpPr>
        <p:spPr>
          <a:xfrm>
            <a:off x="511226" y="602568"/>
            <a:ext cx="5119933" cy="5762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spcBef>
                <a:spcPts val="0"/>
              </a:spcBef>
            </a:pPr>
            <a:r>
              <a:rPr lang="en-US" sz="5000" b="1" dirty="0">
                <a:solidFill>
                  <a:schemeClr val="bg1">
                    <a:lumMod val="95000"/>
                  </a:schemeClr>
                </a:solidFill>
                <a:latin typeface="Staatliches" panose="020B0604020202020204" charset="0"/>
              </a:rPr>
              <a:t>NEW APP HOME PAGE FOR ITI STAFF</a:t>
            </a:r>
          </a:p>
          <a:p>
            <a:pPr algn="l" rtl="0">
              <a:spcBef>
                <a:spcPts val="0"/>
              </a:spcBef>
            </a:pPr>
            <a:r>
              <a:rPr lang="en-US" sz="5000" b="1" dirty="0">
                <a:solidFill>
                  <a:schemeClr val="bg1">
                    <a:lumMod val="95000"/>
                  </a:schemeClr>
                </a:solidFill>
                <a:latin typeface="Staatliches" panose="020B0604020202020204" charset="0"/>
              </a:rPr>
              <a:t>WITH AN AWESOME CONTROL FEATURES!!</a:t>
            </a:r>
          </a:p>
        </p:txBody>
      </p:sp>
      <p:sp>
        <p:nvSpPr>
          <p:cNvPr id="9" name="文本框 26">
            <a:extLst>
              <a:ext uri="{FF2B5EF4-FFF2-40B4-BE49-F238E27FC236}">
                <a16:creationId xmlns:a16="http://schemas.microsoft.com/office/drawing/2014/main" id="{0D4361BB-6A43-4CE6-B16F-100085E62087}"/>
              </a:ext>
            </a:extLst>
          </p:cNvPr>
          <p:cNvSpPr txBox="1"/>
          <p:nvPr/>
        </p:nvSpPr>
        <p:spPr bwMode="auto">
          <a:xfrm>
            <a:off x="4882951" y="4786850"/>
            <a:ext cx="7442489" cy="132343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-    Information at the bottom before you click with an </a:t>
            </a:r>
            <a:b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</a:b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     Infographic photo for a better home page.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Many buttons to control mostly everything in the app.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Our Usual side panel with different flat buttons..</a:t>
            </a:r>
          </a:p>
        </p:txBody>
      </p:sp>
      <p:pic>
        <p:nvPicPr>
          <p:cNvPr id="11" name="صورة 10">
            <a:extLst>
              <a:ext uri="{FF2B5EF4-FFF2-40B4-BE49-F238E27FC236}">
                <a16:creationId xmlns:a16="http://schemas.microsoft.com/office/drawing/2014/main" id="{A9D77B15-FBE9-442B-A4CB-DA5E73096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99500"/>
            <a:ext cx="5119933" cy="31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7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6">
            <a:extLst>
              <a:ext uri="{FF2B5EF4-FFF2-40B4-BE49-F238E27FC236}">
                <a16:creationId xmlns:a16="http://schemas.microsoft.com/office/drawing/2014/main" id="{9987F96A-E5BC-476D-8909-47B858020B1E}"/>
              </a:ext>
            </a:extLst>
          </p:cNvPr>
          <p:cNvSpPr txBox="1"/>
          <p:nvPr/>
        </p:nvSpPr>
        <p:spPr bwMode="auto">
          <a:xfrm>
            <a:off x="1948722" y="5254082"/>
            <a:ext cx="9241999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- You don’t have to open your local host anymore and wait for it to download, You can view it directly from your staff account, reports page.</a:t>
            </a:r>
          </a:p>
        </p:txBody>
      </p:sp>
      <p:grpSp>
        <p:nvGrpSpPr>
          <p:cNvPr id="3" name="组合 35">
            <a:extLst>
              <a:ext uri="{FF2B5EF4-FFF2-40B4-BE49-F238E27FC236}">
                <a16:creationId xmlns:a16="http://schemas.microsoft.com/office/drawing/2014/main" id="{691CF6A5-F69E-4E0B-977F-C737190D0748}"/>
              </a:ext>
            </a:extLst>
          </p:cNvPr>
          <p:cNvGrpSpPr/>
          <p:nvPr/>
        </p:nvGrpSpPr>
        <p:grpSpPr>
          <a:xfrm rot="5400000">
            <a:off x="9850316" y="118463"/>
            <a:ext cx="396080" cy="305787"/>
            <a:chOff x="2201942" y="3826849"/>
            <a:chExt cx="396080" cy="305787"/>
          </a:xfrm>
          <a:solidFill>
            <a:srgbClr val="B22222"/>
          </a:solidFill>
        </p:grpSpPr>
        <p:sp>
          <p:nvSpPr>
            <p:cNvPr id="4" name="箭头: V 形 36">
              <a:extLst>
                <a:ext uri="{FF2B5EF4-FFF2-40B4-BE49-F238E27FC236}">
                  <a16:creationId xmlns:a16="http://schemas.microsoft.com/office/drawing/2014/main" id="{8E9478E3-D4FA-4A3B-80AE-E56262AD592A}"/>
                </a:ext>
              </a:extLst>
            </p:cNvPr>
            <p:cNvSpPr/>
            <p:nvPr/>
          </p:nvSpPr>
          <p:spPr>
            <a:xfrm>
              <a:off x="2201942" y="3826849"/>
              <a:ext cx="223460" cy="305787"/>
            </a:xfrm>
            <a:prstGeom prst="chevron">
              <a:avLst>
                <a:gd name="adj" fmla="val 6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箭头: V 形 37">
              <a:extLst>
                <a:ext uri="{FF2B5EF4-FFF2-40B4-BE49-F238E27FC236}">
                  <a16:creationId xmlns:a16="http://schemas.microsoft.com/office/drawing/2014/main" id="{EB8356B7-0B47-4588-B7B4-40BE575C50E7}"/>
                </a:ext>
              </a:extLst>
            </p:cNvPr>
            <p:cNvSpPr/>
            <p:nvPr/>
          </p:nvSpPr>
          <p:spPr>
            <a:xfrm>
              <a:off x="2374562" y="3826849"/>
              <a:ext cx="223460" cy="305787"/>
            </a:xfrm>
            <a:prstGeom prst="chevron">
              <a:avLst>
                <a:gd name="adj" fmla="val 6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等腰三角形 41">
            <a:extLst>
              <a:ext uri="{FF2B5EF4-FFF2-40B4-BE49-F238E27FC236}">
                <a16:creationId xmlns:a16="http://schemas.microsoft.com/office/drawing/2014/main" id="{309A5E4D-E2F2-4166-BA34-81C556D53EC8}"/>
              </a:ext>
            </a:extLst>
          </p:cNvPr>
          <p:cNvSpPr/>
          <p:nvPr/>
        </p:nvSpPr>
        <p:spPr>
          <a:xfrm flipH="1">
            <a:off x="-4" y="4822629"/>
            <a:ext cx="2237861" cy="2035371"/>
          </a:xfrm>
          <a:prstGeom prst="triangle">
            <a:avLst>
              <a:gd name="adj" fmla="val 100000"/>
            </a:avLst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7175E508-DDC7-4E94-B96D-60C9917DCAD6}"/>
              </a:ext>
            </a:extLst>
          </p:cNvPr>
          <p:cNvSpPr/>
          <p:nvPr/>
        </p:nvSpPr>
        <p:spPr>
          <a:xfrm>
            <a:off x="314793" y="531574"/>
            <a:ext cx="7854846" cy="451323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26">
            <a:extLst>
              <a:ext uri="{FF2B5EF4-FFF2-40B4-BE49-F238E27FC236}">
                <a16:creationId xmlns:a16="http://schemas.microsoft.com/office/drawing/2014/main" id="{3DB8B597-19A2-4254-810B-851C002717D4}"/>
              </a:ext>
            </a:extLst>
          </p:cNvPr>
          <p:cNvSpPr txBox="1"/>
          <p:nvPr/>
        </p:nvSpPr>
        <p:spPr bwMode="auto">
          <a:xfrm>
            <a:off x="8684305" y="2027284"/>
            <a:ext cx="3507695" cy="193899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4000" b="1" dirty="0">
                <a:solidFill>
                  <a:srgbClr val="B22222"/>
                </a:solidFill>
                <a:latin typeface="Staatliches" panose="020B0604020202020204" charset="0"/>
              </a:rPr>
              <a:t>ALL REPORTS IN ONE PLACE</a:t>
            </a:r>
          </a:p>
        </p:txBody>
      </p:sp>
      <p:sp>
        <p:nvSpPr>
          <p:cNvPr id="12" name="Text Box 18">
            <a:extLst>
              <a:ext uri="{FF2B5EF4-FFF2-40B4-BE49-F238E27FC236}">
                <a16:creationId xmlns:a16="http://schemas.microsoft.com/office/drawing/2014/main" id="{4EE43910-A99F-4C5F-A28B-1E560DCE6C3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741824" y="678670"/>
            <a:ext cx="2613064" cy="477054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REPORTS PAGE</a:t>
            </a:r>
            <a:endParaRPr kumimoji="0" lang="zh-CN" altLang="en-US" sz="25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26">
            <a:extLst>
              <a:ext uri="{FF2B5EF4-FFF2-40B4-BE49-F238E27FC236}">
                <a16:creationId xmlns:a16="http://schemas.microsoft.com/office/drawing/2014/main" id="{C71BF893-4F90-4EBA-9D01-48030A6F67E2}"/>
              </a:ext>
            </a:extLst>
          </p:cNvPr>
          <p:cNvSpPr txBox="1"/>
          <p:nvPr/>
        </p:nvSpPr>
        <p:spPr bwMode="auto">
          <a:xfrm>
            <a:off x="3527786" y="6581001"/>
            <a:ext cx="3700327" cy="27699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200" b="1" dirty="0">
                <a:solidFill>
                  <a:srgbClr val="B22222"/>
                </a:solidFill>
                <a:latin typeface="Century Gothic" panose="020B0502020202020204" pitchFamily="34" charset="0"/>
              </a:rPr>
              <a:t>NOTE: The ERD was designed by Drawing tools.</a:t>
            </a:r>
          </a:p>
        </p:txBody>
      </p:sp>
    </p:spTree>
    <p:extLst>
      <p:ext uri="{BB962C8B-B14F-4D97-AF65-F5344CB8AC3E}">
        <p14:creationId xmlns:p14="http://schemas.microsoft.com/office/powerpoint/2010/main" val="284606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DCF56AD3-05F1-40ED-BF91-0B5834C28F0D}"/>
              </a:ext>
            </a:extLst>
          </p:cNvPr>
          <p:cNvSpPr/>
          <p:nvPr/>
        </p:nvSpPr>
        <p:spPr>
          <a:xfrm>
            <a:off x="224852" y="179882"/>
            <a:ext cx="11662348" cy="6430780"/>
          </a:xfrm>
          <a:prstGeom prst="rect">
            <a:avLst/>
          </a:prstGeom>
          <a:noFill/>
          <a:ln w="76200">
            <a:solidFill>
              <a:srgbClr val="B22222"/>
            </a:solidFill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EG">
              <a:cs typeface="+mn-ea"/>
              <a:sym typeface="+mn-lt"/>
            </a:endParaRPr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3C8E6D5A-DB62-41B2-8A25-BB5E06AFBFA1}"/>
              </a:ext>
            </a:extLst>
          </p:cNvPr>
          <p:cNvSpPr/>
          <p:nvPr/>
        </p:nvSpPr>
        <p:spPr>
          <a:xfrm>
            <a:off x="434715" y="831377"/>
            <a:ext cx="2188564" cy="451323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sx="101000" sy="101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BE7090-A00F-47A3-B940-79A010DF1ECB}"/>
              </a:ext>
            </a:extLst>
          </p:cNvPr>
          <p:cNvSpPr/>
          <p:nvPr/>
        </p:nvSpPr>
        <p:spPr>
          <a:xfrm>
            <a:off x="2635769" y="831377"/>
            <a:ext cx="2188564" cy="451323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sx="101000" sy="101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AFA95D86-C8E3-400B-820C-117CB16CD0D0}"/>
              </a:ext>
            </a:extLst>
          </p:cNvPr>
          <p:cNvSpPr/>
          <p:nvPr/>
        </p:nvSpPr>
        <p:spPr>
          <a:xfrm>
            <a:off x="4836823" y="831376"/>
            <a:ext cx="2188564" cy="451323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sx="101000" sy="101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3">
            <a:extLst>
              <a:ext uri="{FF2B5EF4-FFF2-40B4-BE49-F238E27FC236}">
                <a16:creationId xmlns:a16="http://schemas.microsoft.com/office/drawing/2014/main" id="{E558A263-BC2E-4CB2-B34F-FAF6E795ADC3}"/>
              </a:ext>
            </a:extLst>
          </p:cNvPr>
          <p:cNvSpPr/>
          <p:nvPr/>
        </p:nvSpPr>
        <p:spPr>
          <a:xfrm>
            <a:off x="7025387" y="831376"/>
            <a:ext cx="2188564" cy="451323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sx="101000" sy="101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8F9790A8-5E63-4A10-8648-ACB14A29FF3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92447" y="-58645"/>
            <a:ext cx="4407105" cy="477054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EDIT QUESTIONS</a:t>
            </a:r>
            <a:endParaRPr kumimoji="0" lang="zh-CN" altLang="en-US" sz="25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26">
            <a:extLst>
              <a:ext uri="{FF2B5EF4-FFF2-40B4-BE49-F238E27FC236}">
                <a16:creationId xmlns:a16="http://schemas.microsoft.com/office/drawing/2014/main" id="{0DE2E6C9-3E73-4231-B7E1-5FFE755CEC9A}"/>
              </a:ext>
            </a:extLst>
          </p:cNvPr>
          <p:cNvSpPr txBox="1"/>
          <p:nvPr/>
        </p:nvSpPr>
        <p:spPr bwMode="auto">
          <a:xfrm>
            <a:off x="9436304" y="1425999"/>
            <a:ext cx="2423407" cy="332398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3500" b="1" dirty="0">
                <a:solidFill>
                  <a:srgbClr val="B22222"/>
                </a:solidFill>
                <a:latin typeface="Staatliches" panose="020B0604020202020204" charset="0"/>
              </a:rPr>
              <a:t>STAFF CAN</a:t>
            </a:r>
          </a:p>
          <a:p>
            <a:pPr>
              <a:defRPr/>
            </a:pPr>
            <a:r>
              <a:rPr lang="en-US" altLang="zh-CN" sz="3500" b="1" dirty="0">
                <a:solidFill>
                  <a:srgbClr val="B22222"/>
                </a:solidFill>
                <a:latin typeface="Staatliches" panose="020B0604020202020204" charset="0"/>
              </a:rPr>
              <a:t>EDIT, UPDATE, DELETE Questions</a:t>
            </a:r>
          </a:p>
        </p:txBody>
      </p:sp>
      <p:sp>
        <p:nvSpPr>
          <p:cNvPr id="9" name="文本框 26">
            <a:extLst>
              <a:ext uri="{FF2B5EF4-FFF2-40B4-BE49-F238E27FC236}">
                <a16:creationId xmlns:a16="http://schemas.microsoft.com/office/drawing/2014/main" id="{1446D1DE-2078-4355-9C27-D46C9E0ADDCD}"/>
              </a:ext>
            </a:extLst>
          </p:cNvPr>
          <p:cNvSpPr txBox="1"/>
          <p:nvPr/>
        </p:nvSpPr>
        <p:spPr bwMode="auto">
          <a:xfrm>
            <a:off x="879339" y="5567063"/>
            <a:ext cx="9241999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Now, in Questions page, ITI Staff can Edit, Update, Delete Questions for their courses only! </a:t>
            </a:r>
          </a:p>
        </p:txBody>
      </p:sp>
    </p:spTree>
    <p:extLst>
      <p:ext uri="{BB962C8B-B14F-4D97-AF65-F5344CB8AC3E}">
        <p14:creationId xmlns:p14="http://schemas.microsoft.com/office/powerpoint/2010/main" val="289394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A7B14F90-4F26-4F64-A691-0313F7CC3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221" y="599606"/>
            <a:ext cx="8989235" cy="51937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4" name="Google Shape;439;p46">
            <a:extLst>
              <a:ext uri="{FF2B5EF4-FFF2-40B4-BE49-F238E27FC236}">
                <a16:creationId xmlns:a16="http://schemas.microsoft.com/office/drawing/2014/main" id="{313884A7-057E-4A31-A516-A57F10AC9425}"/>
              </a:ext>
            </a:extLst>
          </p:cNvPr>
          <p:cNvSpPr txBox="1">
            <a:spLocks/>
          </p:cNvSpPr>
          <p:nvPr/>
        </p:nvSpPr>
        <p:spPr>
          <a:xfrm>
            <a:off x="201575" y="1476683"/>
            <a:ext cx="3620917" cy="4553625"/>
          </a:xfrm>
          <a:prstGeom prst="rect">
            <a:avLst/>
          </a:prstGeom>
          <a:solidFill>
            <a:srgbClr val="B2222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spcBef>
                <a:spcPts val="0"/>
              </a:spcBef>
            </a:pPr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Staatliches" panose="020B0604020202020204" charset="0"/>
              </a:rPr>
              <a:t>SELECT A COURSE YOU TEACH AND GET YOUR STUDENT RESULTS AT THE EXACT TIME</a:t>
            </a:r>
          </a:p>
        </p:txBody>
      </p:sp>
      <p:sp>
        <p:nvSpPr>
          <p:cNvPr id="5" name="Text Box 18">
            <a:extLst>
              <a:ext uri="{FF2B5EF4-FFF2-40B4-BE49-F238E27FC236}">
                <a16:creationId xmlns:a16="http://schemas.microsoft.com/office/drawing/2014/main" id="{7470EB89-2212-420B-B66D-52DBF70B573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" y="101539"/>
            <a:ext cx="3620918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500" b="1" dirty="0">
                <a:solidFill>
                  <a:srgbClr val="B2222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STUDENT GRADES HOME PAGE</a:t>
            </a:r>
            <a:endParaRPr kumimoji="0" lang="zh-CN" altLang="en-US" sz="2500" b="1" i="0" u="none" strike="noStrike" kern="1200" cap="none" spc="0" normalizeH="0" baseline="0" noProof="0" dirty="0">
              <a:ln>
                <a:noFill/>
              </a:ln>
              <a:solidFill>
                <a:srgbClr val="B2222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35">
            <a:extLst>
              <a:ext uri="{FF2B5EF4-FFF2-40B4-BE49-F238E27FC236}">
                <a16:creationId xmlns:a16="http://schemas.microsoft.com/office/drawing/2014/main" id="{BF49A0D9-E17B-43E3-B750-042DA4C9B3C0}"/>
              </a:ext>
            </a:extLst>
          </p:cNvPr>
          <p:cNvGrpSpPr/>
          <p:nvPr/>
        </p:nvGrpSpPr>
        <p:grpSpPr>
          <a:xfrm rot="5400000">
            <a:off x="1612419" y="1008460"/>
            <a:ext cx="396080" cy="305787"/>
            <a:chOff x="2201942" y="3826849"/>
            <a:chExt cx="396080" cy="305787"/>
          </a:xfrm>
          <a:solidFill>
            <a:srgbClr val="B22222"/>
          </a:solidFill>
        </p:grpSpPr>
        <p:sp>
          <p:nvSpPr>
            <p:cNvPr id="7" name="箭头: V 形 36">
              <a:extLst>
                <a:ext uri="{FF2B5EF4-FFF2-40B4-BE49-F238E27FC236}">
                  <a16:creationId xmlns:a16="http://schemas.microsoft.com/office/drawing/2014/main" id="{980785E6-3C34-4D35-AF98-6AA4EB849A7D}"/>
                </a:ext>
              </a:extLst>
            </p:cNvPr>
            <p:cNvSpPr/>
            <p:nvPr/>
          </p:nvSpPr>
          <p:spPr>
            <a:xfrm>
              <a:off x="2201942" y="3826849"/>
              <a:ext cx="223460" cy="305787"/>
            </a:xfrm>
            <a:prstGeom prst="chevron">
              <a:avLst>
                <a:gd name="adj" fmla="val 6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箭头: V 形 37">
              <a:extLst>
                <a:ext uri="{FF2B5EF4-FFF2-40B4-BE49-F238E27FC236}">
                  <a16:creationId xmlns:a16="http://schemas.microsoft.com/office/drawing/2014/main" id="{7D28F44A-24D0-42C8-AD9A-3733E3FE219D}"/>
                </a:ext>
              </a:extLst>
            </p:cNvPr>
            <p:cNvSpPr/>
            <p:nvPr/>
          </p:nvSpPr>
          <p:spPr>
            <a:xfrm>
              <a:off x="2374562" y="3826849"/>
              <a:ext cx="223460" cy="305787"/>
            </a:xfrm>
            <a:prstGeom prst="chevron">
              <a:avLst>
                <a:gd name="adj" fmla="val 6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2134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41">
            <a:extLst>
              <a:ext uri="{FF2B5EF4-FFF2-40B4-BE49-F238E27FC236}">
                <a16:creationId xmlns:a16="http://schemas.microsoft.com/office/drawing/2014/main" id="{B6063069-6703-4AB7-B779-DC5C53D71FEE}"/>
              </a:ext>
            </a:extLst>
          </p:cNvPr>
          <p:cNvSpPr/>
          <p:nvPr/>
        </p:nvSpPr>
        <p:spPr>
          <a:xfrm flipH="1">
            <a:off x="-4" y="4822629"/>
            <a:ext cx="2237861" cy="2035371"/>
          </a:xfrm>
          <a:prstGeom prst="triangle">
            <a:avLst>
              <a:gd name="adj" fmla="val 100000"/>
            </a:avLst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80836C-B7AF-49B7-87AE-60E23BD0C895}"/>
              </a:ext>
            </a:extLst>
          </p:cNvPr>
          <p:cNvSpPr/>
          <p:nvPr/>
        </p:nvSpPr>
        <p:spPr>
          <a:xfrm>
            <a:off x="4107581" y="1025809"/>
            <a:ext cx="7854846" cy="451323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26">
            <a:extLst>
              <a:ext uri="{FF2B5EF4-FFF2-40B4-BE49-F238E27FC236}">
                <a16:creationId xmlns:a16="http://schemas.microsoft.com/office/drawing/2014/main" id="{177F5BE4-29B6-4319-81BA-70015CDF9499}"/>
              </a:ext>
            </a:extLst>
          </p:cNvPr>
          <p:cNvSpPr txBox="1"/>
          <p:nvPr/>
        </p:nvSpPr>
        <p:spPr bwMode="auto">
          <a:xfrm>
            <a:off x="2114303" y="5827831"/>
            <a:ext cx="9848124" cy="101566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Now, You don’t have to log into Database to add or update or edit students!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ITI STAFF USER, has permissions to edit, update, add students in the app.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Also add student profile pics or change it! </a:t>
            </a:r>
          </a:p>
        </p:txBody>
      </p:sp>
      <p:sp>
        <p:nvSpPr>
          <p:cNvPr id="9" name="五边形 2055">
            <a:extLst>
              <a:ext uri="{FF2B5EF4-FFF2-40B4-BE49-F238E27FC236}">
                <a16:creationId xmlns:a16="http://schemas.microsoft.com/office/drawing/2014/main" id="{CC974818-A2BC-47C6-8AEB-498EF1AE2A44}"/>
              </a:ext>
            </a:extLst>
          </p:cNvPr>
          <p:cNvSpPr/>
          <p:nvPr/>
        </p:nvSpPr>
        <p:spPr>
          <a:xfrm rot="5400000" flipV="1">
            <a:off x="5619575" y="-1656366"/>
            <a:ext cx="864099" cy="4110815"/>
          </a:xfrm>
          <a:prstGeom prst="homePlat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Text Box 18">
            <a:extLst>
              <a:ext uri="{FF2B5EF4-FFF2-40B4-BE49-F238E27FC236}">
                <a16:creationId xmlns:a16="http://schemas.microsoft.com/office/drawing/2014/main" id="{BBA862F0-26C6-4E13-B9BB-F773612BCE8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560826" y="-44808"/>
            <a:ext cx="3070344" cy="8617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500" b="1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STUDENT CONTROL PAGE</a:t>
            </a:r>
            <a:endParaRPr kumimoji="0" lang="zh-CN" altLang="en-US" sz="25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文本框 26">
            <a:extLst>
              <a:ext uri="{FF2B5EF4-FFF2-40B4-BE49-F238E27FC236}">
                <a16:creationId xmlns:a16="http://schemas.microsoft.com/office/drawing/2014/main" id="{474AEBD8-2BE0-448E-9D8D-8FE0F0A751E3}"/>
              </a:ext>
            </a:extLst>
          </p:cNvPr>
          <p:cNvSpPr txBox="1"/>
          <p:nvPr/>
        </p:nvSpPr>
        <p:spPr bwMode="auto">
          <a:xfrm>
            <a:off x="513612" y="1001865"/>
            <a:ext cx="3383173" cy="378565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4000" b="1" dirty="0">
                <a:solidFill>
                  <a:srgbClr val="B22222"/>
                </a:solidFill>
                <a:latin typeface="Staatliches" panose="020B0604020202020204" charset="0"/>
              </a:rPr>
              <a:t>INSERT, UPDATE, AND RESET STUDENTS IN SIMPLE CLICKS</a:t>
            </a:r>
          </a:p>
        </p:txBody>
      </p:sp>
    </p:spTree>
    <p:extLst>
      <p:ext uri="{BB962C8B-B14F-4D97-AF65-F5344CB8AC3E}">
        <p14:creationId xmlns:p14="http://schemas.microsoft.com/office/powerpoint/2010/main" val="256632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41">
            <a:extLst>
              <a:ext uri="{FF2B5EF4-FFF2-40B4-BE49-F238E27FC236}">
                <a16:creationId xmlns:a16="http://schemas.microsoft.com/office/drawing/2014/main" id="{1EA32866-111C-4F06-99C2-C140D0B5F385}"/>
              </a:ext>
            </a:extLst>
          </p:cNvPr>
          <p:cNvSpPr/>
          <p:nvPr/>
        </p:nvSpPr>
        <p:spPr>
          <a:xfrm flipH="1">
            <a:off x="-4" y="4822629"/>
            <a:ext cx="2237861" cy="2035371"/>
          </a:xfrm>
          <a:prstGeom prst="triangle">
            <a:avLst>
              <a:gd name="adj" fmla="val 100000"/>
            </a:avLst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EA01CC32-96BA-4604-A099-882708E80EF0}"/>
              </a:ext>
            </a:extLst>
          </p:cNvPr>
          <p:cNvSpPr/>
          <p:nvPr/>
        </p:nvSpPr>
        <p:spPr>
          <a:xfrm>
            <a:off x="4107581" y="1025809"/>
            <a:ext cx="7854846" cy="451323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26">
            <a:extLst>
              <a:ext uri="{FF2B5EF4-FFF2-40B4-BE49-F238E27FC236}">
                <a16:creationId xmlns:a16="http://schemas.microsoft.com/office/drawing/2014/main" id="{81151BCB-941B-499B-9094-3EAF063F7435}"/>
              </a:ext>
            </a:extLst>
          </p:cNvPr>
          <p:cNvSpPr txBox="1"/>
          <p:nvPr/>
        </p:nvSpPr>
        <p:spPr bwMode="auto">
          <a:xfrm>
            <a:off x="2114303" y="5827831"/>
            <a:ext cx="9848124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ITI STAFF USER, has permissions to add or edit a departments instead of logging inside database to run a query!</a:t>
            </a:r>
          </a:p>
        </p:txBody>
      </p:sp>
      <p:sp>
        <p:nvSpPr>
          <p:cNvPr id="5" name="五边形 2055">
            <a:extLst>
              <a:ext uri="{FF2B5EF4-FFF2-40B4-BE49-F238E27FC236}">
                <a16:creationId xmlns:a16="http://schemas.microsoft.com/office/drawing/2014/main" id="{D51B1C5F-C106-42EC-B4C5-1F8E5A9E3043}"/>
              </a:ext>
            </a:extLst>
          </p:cNvPr>
          <p:cNvSpPr/>
          <p:nvPr/>
        </p:nvSpPr>
        <p:spPr>
          <a:xfrm rot="5400000" flipV="1">
            <a:off x="5619575" y="-1656366"/>
            <a:ext cx="864099" cy="4110815"/>
          </a:xfrm>
          <a:prstGeom prst="homePlat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018C339C-C59C-400F-8CC9-A8278372CCC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560826" y="-44808"/>
            <a:ext cx="3070344" cy="8617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500" b="1" dirty="0">
                <a:solidFill>
                  <a:schemeClr val="bg2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STUDENT CONTROL PAGE</a:t>
            </a:r>
            <a:endParaRPr kumimoji="0" lang="zh-CN" altLang="en-US" sz="25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26">
            <a:extLst>
              <a:ext uri="{FF2B5EF4-FFF2-40B4-BE49-F238E27FC236}">
                <a16:creationId xmlns:a16="http://schemas.microsoft.com/office/drawing/2014/main" id="{5243CCE5-8866-4143-9B31-0912F1F8A95E}"/>
              </a:ext>
            </a:extLst>
          </p:cNvPr>
          <p:cNvSpPr txBox="1"/>
          <p:nvPr/>
        </p:nvSpPr>
        <p:spPr bwMode="auto">
          <a:xfrm>
            <a:off x="58895" y="2035371"/>
            <a:ext cx="4110815" cy="132343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4000" b="1" dirty="0">
                <a:solidFill>
                  <a:srgbClr val="B22222"/>
                </a:solidFill>
                <a:latin typeface="Staatliches" panose="020B0604020202020204" charset="0"/>
              </a:rPr>
              <a:t>ADD OR EDIT DEPARTMENTS</a:t>
            </a:r>
          </a:p>
        </p:txBody>
      </p:sp>
    </p:spTree>
    <p:extLst>
      <p:ext uri="{BB962C8B-B14F-4D97-AF65-F5344CB8AC3E}">
        <p14:creationId xmlns:p14="http://schemas.microsoft.com/office/powerpoint/2010/main" val="260675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>
            <a:extLst>
              <a:ext uri="{FF2B5EF4-FFF2-40B4-BE49-F238E27FC236}">
                <a16:creationId xmlns:a16="http://schemas.microsoft.com/office/drawing/2014/main" id="{3A8DEC52-D962-4DF4-8E26-F39AB2C5CAFB}"/>
              </a:ext>
            </a:extLst>
          </p:cNvPr>
          <p:cNvSpPr/>
          <p:nvPr/>
        </p:nvSpPr>
        <p:spPr>
          <a:xfrm>
            <a:off x="3657600" y="449943"/>
            <a:ext cx="8534400" cy="5863771"/>
          </a:xfrm>
          <a:prstGeom prst="rect">
            <a:avLst/>
          </a:prstGeom>
          <a:solidFill>
            <a:srgbClr val="B0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11">
            <a:extLst>
              <a:ext uri="{FF2B5EF4-FFF2-40B4-BE49-F238E27FC236}">
                <a16:creationId xmlns:a16="http://schemas.microsoft.com/office/drawing/2014/main" id="{201A8486-41D5-485F-93F1-EB91A5C7B2D3}"/>
              </a:ext>
            </a:extLst>
          </p:cNvPr>
          <p:cNvSpPr txBox="1"/>
          <p:nvPr/>
        </p:nvSpPr>
        <p:spPr>
          <a:xfrm>
            <a:off x="0" y="891233"/>
            <a:ext cx="3497942" cy="769441"/>
          </a:xfrm>
          <a:prstGeom prst="rect">
            <a:avLst/>
          </a:prstGeom>
          <a:solidFill>
            <a:srgbClr val="B0222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 dirty="0">
                <a:solidFill>
                  <a:schemeClr val="bg1">
                    <a:lumMod val="95000"/>
                  </a:schemeClr>
                </a:solidFill>
                <a:latin typeface="Staatliches" panose="020B0604020202020204" charset="0"/>
              </a:rPr>
              <a:t>Introduction</a:t>
            </a:r>
            <a:endParaRPr lang="zh-CN" altLang="en-US" sz="4400" b="1" dirty="0">
              <a:solidFill>
                <a:schemeClr val="bg1">
                  <a:lumMod val="95000"/>
                </a:schemeClr>
              </a:solidFill>
              <a:latin typeface="Staatliches" panose="020B0604020202020204" charset="0"/>
            </a:endParaRPr>
          </a:p>
        </p:txBody>
      </p:sp>
      <p:sp>
        <p:nvSpPr>
          <p:cNvPr id="4" name="文本框 26">
            <a:extLst>
              <a:ext uri="{FF2B5EF4-FFF2-40B4-BE49-F238E27FC236}">
                <a16:creationId xmlns:a16="http://schemas.microsoft.com/office/drawing/2014/main" id="{EE041E63-511C-4B8C-B0B4-8EDD13F00399}"/>
              </a:ext>
            </a:extLst>
          </p:cNvPr>
          <p:cNvSpPr txBox="1"/>
          <p:nvPr/>
        </p:nvSpPr>
        <p:spPr bwMode="auto">
          <a:xfrm>
            <a:off x="3945008" y="891233"/>
            <a:ext cx="7959584" cy="624786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-    </a:t>
            </a:r>
            <a:r>
              <a:rPr lang="en-US" altLang="zh-CN" sz="2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First</a:t>
            </a: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, we have started suggesting a trade mark that we will</a:t>
            </a:r>
            <a:b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</a:b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     start our project with, then we have agreed on one.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-    </a:t>
            </a:r>
            <a:r>
              <a:rPr lang="en-US" altLang="zh-CN" sz="2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Second</a:t>
            </a: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, we have created an ERD and mapping it to</a:t>
            </a:r>
            <a:b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</a:b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      relational tables model.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third</a:t>
            </a: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, we created our Database with some DDL and DML functions to fit the project needs.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Fourth</a:t>
            </a: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, we started working on the desktop application that took much effort to get the perfect performance and perfect design model.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Fifth</a:t>
            </a: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, we have filled the Database by application so we can make reports on SSRS and dashboards to get insights by Power BI.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Sixth</a:t>
            </a: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, we have created report by using SSRS and designed it to meet expectations.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lastly</a:t>
            </a: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, it was the time for creating dashboard by Power Bi to get insights that might help the business needs in the future.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  </a:t>
            </a:r>
          </a:p>
          <a:p>
            <a:pPr>
              <a:defRPr/>
            </a:pPr>
            <a:endParaRPr lang="en-US" altLang="zh-CN" sz="2000" dirty="0">
              <a:solidFill>
                <a:schemeClr val="bg2"/>
              </a:solidFill>
              <a:latin typeface="Century Gothic" panose="020B0502020202020204" pitchFamily="34" charset="0"/>
            </a:endParaRPr>
          </a:p>
          <a:p>
            <a:pPr>
              <a:defRPr/>
            </a:pPr>
            <a:endParaRPr lang="en-US" altLang="zh-CN" sz="2000" dirty="0">
              <a:solidFill>
                <a:schemeClr val="bg2"/>
              </a:solidFill>
              <a:latin typeface="Century Gothic" panose="020B0502020202020204" pitchFamily="34" charset="0"/>
            </a:endParaRPr>
          </a:p>
          <a:p>
            <a:pPr>
              <a:defRPr/>
            </a:pP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07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5">
            <a:extLst>
              <a:ext uri="{FF2B5EF4-FFF2-40B4-BE49-F238E27FC236}">
                <a16:creationId xmlns:a16="http://schemas.microsoft.com/office/drawing/2014/main" id="{00DEEEC1-62A6-40A3-AC76-92CC13F14B1E}"/>
              </a:ext>
            </a:extLst>
          </p:cNvPr>
          <p:cNvSpPr/>
          <p:nvPr/>
        </p:nvSpPr>
        <p:spPr>
          <a:xfrm rot="5400000">
            <a:off x="975360" y="-975360"/>
            <a:ext cx="3429000" cy="5379720"/>
          </a:xfrm>
          <a:prstGeom prst="rt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直角三角形 6">
            <a:extLst>
              <a:ext uri="{FF2B5EF4-FFF2-40B4-BE49-F238E27FC236}">
                <a16:creationId xmlns:a16="http://schemas.microsoft.com/office/drawing/2014/main" id="{7331B726-9CE9-48EE-A202-FC14D66E5700}"/>
              </a:ext>
            </a:extLst>
          </p:cNvPr>
          <p:cNvSpPr/>
          <p:nvPr/>
        </p:nvSpPr>
        <p:spPr>
          <a:xfrm rot="5400000" flipH="1" flipV="1">
            <a:off x="7787642" y="2453640"/>
            <a:ext cx="3429000" cy="5379720"/>
          </a:xfrm>
          <a:prstGeom prst="rt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: 圆角 9">
            <a:extLst>
              <a:ext uri="{FF2B5EF4-FFF2-40B4-BE49-F238E27FC236}">
                <a16:creationId xmlns:a16="http://schemas.microsoft.com/office/drawing/2014/main" id="{159FA83B-F9E9-4A66-8144-DD3B372AA751}"/>
              </a:ext>
            </a:extLst>
          </p:cNvPr>
          <p:cNvSpPr/>
          <p:nvPr/>
        </p:nvSpPr>
        <p:spPr>
          <a:xfrm>
            <a:off x="392430" y="401548"/>
            <a:ext cx="11407140" cy="6054904"/>
          </a:xfrm>
          <a:prstGeom prst="roundRect">
            <a:avLst>
              <a:gd name="adj" fmla="val 4586"/>
            </a:avLst>
          </a:prstGeom>
          <a:solidFill>
            <a:schemeClr val="bg2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صورة 12">
            <a:extLst>
              <a:ext uri="{FF2B5EF4-FFF2-40B4-BE49-F238E27FC236}">
                <a16:creationId xmlns:a16="http://schemas.microsoft.com/office/drawing/2014/main" id="{C926CCC1-934B-4476-9698-10B71797A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425" y="2060899"/>
            <a:ext cx="2937940" cy="2937940"/>
          </a:xfrm>
          <a:prstGeom prst="rect">
            <a:avLst/>
          </a:prstGeom>
        </p:spPr>
      </p:pic>
      <p:grpSp>
        <p:nvGrpSpPr>
          <p:cNvPr id="5" name="组合 14">
            <a:extLst>
              <a:ext uri="{FF2B5EF4-FFF2-40B4-BE49-F238E27FC236}">
                <a16:creationId xmlns:a16="http://schemas.microsoft.com/office/drawing/2014/main" id="{9462BE93-F6BF-460D-A36E-EFE058B6613A}"/>
              </a:ext>
            </a:extLst>
          </p:cNvPr>
          <p:cNvGrpSpPr/>
          <p:nvPr/>
        </p:nvGrpSpPr>
        <p:grpSpPr>
          <a:xfrm>
            <a:off x="1047585" y="2527912"/>
            <a:ext cx="9449129" cy="1785104"/>
            <a:chOff x="2508242" y="2488758"/>
            <a:chExt cx="8672158" cy="1785104"/>
          </a:xfrm>
        </p:grpSpPr>
        <p:sp>
          <p:nvSpPr>
            <p:cNvPr id="6" name="文本框 11">
              <a:extLst>
                <a:ext uri="{FF2B5EF4-FFF2-40B4-BE49-F238E27FC236}">
                  <a16:creationId xmlns:a16="http://schemas.microsoft.com/office/drawing/2014/main" id="{9AE24382-22F3-4ED7-83CF-9C7FDBD061A4}"/>
                </a:ext>
              </a:extLst>
            </p:cNvPr>
            <p:cNvSpPr txBox="1"/>
            <p:nvPr/>
          </p:nvSpPr>
          <p:spPr>
            <a:xfrm>
              <a:off x="4521540" y="2752051"/>
              <a:ext cx="665886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7000" dirty="0">
                  <a:solidFill>
                    <a:srgbClr val="B22222"/>
                  </a:solidFill>
                  <a:latin typeface="Century Gothic" panose="020B0502020202020204" pitchFamily="34" charset="0"/>
                </a:rPr>
                <a:t>SSRS</a:t>
              </a:r>
              <a:endParaRPr lang="zh-CN" altLang="en-US" sz="7000" dirty="0">
                <a:solidFill>
                  <a:srgbClr val="B22222"/>
                </a:solidFill>
                <a:latin typeface="Century Gothic" panose="020B0502020202020204" pitchFamily="34" charset="0"/>
              </a:endParaRPr>
            </a:p>
            <a:p>
              <a:pPr algn="l"/>
              <a:r>
                <a:rPr lang="en-US" altLang="zh-CN" sz="2000" dirty="0">
                  <a:solidFill>
                    <a:srgbClr val="B22222"/>
                  </a:solidFill>
                  <a:latin typeface="Century Gothic" panose="020B0502020202020204" pitchFamily="34" charset="0"/>
                </a:rPr>
                <a:t>Creating Reports using SSRS tool in Visual Studio </a:t>
              </a:r>
            </a:p>
          </p:txBody>
        </p:sp>
        <p:sp>
          <p:nvSpPr>
            <p:cNvPr id="7" name="文本框 13">
              <a:extLst>
                <a:ext uri="{FF2B5EF4-FFF2-40B4-BE49-F238E27FC236}">
                  <a16:creationId xmlns:a16="http://schemas.microsoft.com/office/drawing/2014/main" id="{F9311DF2-3C7B-4687-A3EC-4FB641E1C0D0}"/>
                </a:ext>
              </a:extLst>
            </p:cNvPr>
            <p:cNvSpPr txBox="1"/>
            <p:nvPr/>
          </p:nvSpPr>
          <p:spPr>
            <a:xfrm>
              <a:off x="2508242" y="2488758"/>
              <a:ext cx="201184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0" dirty="0">
                  <a:solidFill>
                    <a:srgbClr val="B22222"/>
                  </a:solidFill>
                </a:rPr>
                <a:t>05.</a:t>
              </a:r>
              <a:endParaRPr lang="zh-CN" altLang="en-US" sz="11000" dirty="0">
                <a:solidFill>
                  <a:srgbClr val="B22222"/>
                </a:solidFill>
              </a:endParaRPr>
            </a:p>
          </p:txBody>
        </p:sp>
      </p:grpSp>
      <p:cxnSp>
        <p:nvCxnSpPr>
          <p:cNvPr id="8" name="直接连接符 10">
            <a:extLst>
              <a:ext uri="{FF2B5EF4-FFF2-40B4-BE49-F238E27FC236}">
                <a16:creationId xmlns:a16="http://schemas.microsoft.com/office/drawing/2014/main" id="{424321AA-60A7-4976-BCAD-ACF80DF83025}"/>
              </a:ext>
            </a:extLst>
          </p:cNvPr>
          <p:cNvCxnSpPr>
            <a:cxnSpLocks/>
          </p:cNvCxnSpPr>
          <p:nvPr/>
        </p:nvCxnSpPr>
        <p:spPr>
          <a:xfrm>
            <a:off x="1479301" y="4330088"/>
            <a:ext cx="7737270" cy="0"/>
          </a:xfrm>
          <a:prstGeom prst="line">
            <a:avLst/>
          </a:prstGeom>
          <a:ln w="15875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2">
            <a:extLst>
              <a:ext uri="{FF2B5EF4-FFF2-40B4-BE49-F238E27FC236}">
                <a16:creationId xmlns:a16="http://schemas.microsoft.com/office/drawing/2014/main" id="{E8E550B4-91BC-4B2F-844E-53657B37277F}"/>
              </a:ext>
            </a:extLst>
          </p:cNvPr>
          <p:cNvCxnSpPr>
            <a:cxnSpLocks/>
          </p:cNvCxnSpPr>
          <p:nvPr/>
        </p:nvCxnSpPr>
        <p:spPr>
          <a:xfrm>
            <a:off x="1479301" y="2761889"/>
            <a:ext cx="7737270" cy="0"/>
          </a:xfrm>
          <a:prstGeom prst="line">
            <a:avLst/>
          </a:prstGeom>
          <a:ln w="15875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0">
            <a:extLst>
              <a:ext uri="{FF2B5EF4-FFF2-40B4-BE49-F238E27FC236}">
                <a16:creationId xmlns:a16="http://schemas.microsoft.com/office/drawing/2014/main" id="{6EEC42A8-BF7F-4EE3-B9F9-D870ECD16BD5}"/>
              </a:ext>
            </a:extLst>
          </p:cNvPr>
          <p:cNvGrpSpPr/>
          <p:nvPr/>
        </p:nvGrpSpPr>
        <p:grpSpPr>
          <a:xfrm>
            <a:off x="4277121" y="2037615"/>
            <a:ext cx="3637759" cy="3216723"/>
            <a:chOff x="4277121" y="2037615"/>
            <a:chExt cx="3637759" cy="3216723"/>
          </a:xfrm>
        </p:grpSpPr>
        <p:sp>
          <p:nvSpPr>
            <p:cNvPr id="3" name="椭圆 1">
              <a:extLst>
                <a:ext uri="{FF2B5EF4-FFF2-40B4-BE49-F238E27FC236}">
                  <a16:creationId xmlns:a16="http://schemas.microsoft.com/office/drawing/2014/main" id="{4E199A21-D72E-46BC-A5B0-BEBF51DB296D}"/>
                </a:ext>
              </a:extLst>
            </p:cNvPr>
            <p:cNvSpPr/>
            <p:nvPr/>
          </p:nvSpPr>
          <p:spPr>
            <a:xfrm>
              <a:off x="4614621" y="2164597"/>
              <a:ext cx="2962759" cy="2962759"/>
            </a:xfrm>
            <a:prstGeom prst="ellipse">
              <a:avLst/>
            </a:prstGeom>
            <a:noFill/>
            <a:ln w="15875">
              <a:solidFill>
                <a:srgbClr val="B2222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51">
              <a:extLst>
                <a:ext uri="{FF2B5EF4-FFF2-40B4-BE49-F238E27FC236}">
                  <a16:creationId xmlns:a16="http://schemas.microsoft.com/office/drawing/2014/main" id="{4149C044-E829-4CBD-A03F-776EEE395234}"/>
                </a:ext>
              </a:extLst>
            </p:cNvPr>
            <p:cNvGrpSpPr/>
            <p:nvPr/>
          </p:nvGrpSpPr>
          <p:grpSpPr>
            <a:xfrm>
              <a:off x="6635447" y="2037615"/>
              <a:ext cx="674999" cy="674999"/>
              <a:chOff x="6635447" y="1820639"/>
              <a:chExt cx="674999" cy="674999"/>
            </a:xfrm>
          </p:grpSpPr>
          <p:sp>
            <p:nvSpPr>
              <p:cNvPr id="25" name="椭圆 32">
                <a:extLst>
                  <a:ext uri="{FF2B5EF4-FFF2-40B4-BE49-F238E27FC236}">
                    <a16:creationId xmlns:a16="http://schemas.microsoft.com/office/drawing/2014/main" id="{F6E054D3-40CF-4882-B97B-F4328E7E1D59}"/>
                  </a:ext>
                </a:extLst>
              </p:cNvPr>
              <p:cNvSpPr/>
              <p:nvPr/>
            </p:nvSpPr>
            <p:spPr>
              <a:xfrm flipH="1">
                <a:off x="6680054" y="1865246"/>
                <a:ext cx="585785" cy="585785"/>
              </a:xfrm>
              <a:prstGeom prst="ellipse">
                <a:avLst/>
              </a:prstGeom>
              <a:solidFill>
                <a:srgbClr val="B22222"/>
              </a:solidFill>
              <a:ln>
                <a:solidFill>
                  <a:srgbClr val="B2222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椭圆 33">
                <a:extLst>
                  <a:ext uri="{FF2B5EF4-FFF2-40B4-BE49-F238E27FC236}">
                    <a16:creationId xmlns:a16="http://schemas.microsoft.com/office/drawing/2014/main" id="{055B47A6-5576-4CF7-998C-A055DD4F5AD5}"/>
                  </a:ext>
                </a:extLst>
              </p:cNvPr>
              <p:cNvSpPr/>
              <p:nvPr/>
            </p:nvSpPr>
            <p:spPr>
              <a:xfrm flipH="1">
                <a:off x="6635447" y="1820639"/>
                <a:ext cx="674999" cy="674999"/>
              </a:xfrm>
              <a:prstGeom prst="ellipse">
                <a:avLst/>
              </a:prstGeom>
              <a:noFill/>
              <a:ln w="15875">
                <a:solidFill>
                  <a:srgbClr val="B22222"/>
                </a:solidFill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5" name="组合 50">
              <a:extLst>
                <a:ext uri="{FF2B5EF4-FFF2-40B4-BE49-F238E27FC236}">
                  <a16:creationId xmlns:a16="http://schemas.microsoft.com/office/drawing/2014/main" id="{F66E2D99-AE70-43BB-BFDC-5E8650E0A44F}"/>
                </a:ext>
              </a:extLst>
            </p:cNvPr>
            <p:cNvGrpSpPr/>
            <p:nvPr/>
          </p:nvGrpSpPr>
          <p:grpSpPr>
            <a:xfrm>
              <a:off x="7239881" y="3308476"/>
              <a:ext cx="674999" cy="674999"/>
              <a:chOff x="7239881" y="3091500"/>
              <a:chExt cx="674999" cy="674999"/>
            </a:xfrm>
          </p:grpSpPr>
          <p:sp>
            <p:nvSpPr>
              <p:cNvPr id="22" name="椭圆 37">
                <a:extLst>
                  <a:ext uri="{FF2B5EF4-FFF2-40B4-BE49-F238E27FC236}">
                    <a16:creationId xmlns:a16="http://schemas.microsoft.com/office/drawing/2014/main" id="{521BF4BF-8668-47E8-AA80-22A8E8B5F1A2}"/>
                  </a:ext>
                </a:extLst>
              </p:cNvPr>
              <p:cNvSpPr/>
              <p:nvPr/>
            </p:nvSpPr>
            <p:spPr>
              <a:xfrm flipH="1">
                <a:off x="7284488" y="3136107"/>
                <a:ext cx="585785" cy="585785"/>
              </a:xfrm>
              <a:prstGeom prst="ellipse">
                <a:avLst/>
              </a:prstGeom>
              <a:solidFill>
                <a:srgbClr val="B22222"/>
              </a:solidFill>
              <a:ln>
                <a:solidFill>
                  <a:srgbClr val="B2222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椭圆 38">
                <a:extLst>
                  <a:ext uri="{FF2B5EF4-FFF2-40B4-BE49-F238E27FC236}">
                    <a16:creationId xmlns:a16="http://schemas.microsoft.com/office/drawing/2014/main" id="{035DB915-1E16-4EFE-B155-8F8EBF0091B3}"/>
                  </a:ext>
                </a:extLst>
              </p:cNvPr>
              <p:cNvSpPr/>
              <p:nvPr/>
            </p:nvSpPr>
            <p:spPr>
              <a:xfrm flipH="1">
                <a:off x="7239881" y="3091500"/>
                <a:ext cx="674999" cy="674999"/>
              </a:xfrm>
              <a:prstGeom prst="ellipse">
                <a:avLst/>
              </a:prstGeom>
              <a:noFill/>
              <a:ln w="15875">
                <a:solidFill>
                  <a:srgbClr val="B22222"/>
                </a:solidFill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6" name="组合 49">
              <a:extLst>
                <a:ext uri="{FF2B5EF4-FFF2-40B4-BE49-F238E27FC236}">
                  <a16:creationId xmlns:a16="http://schemas.microsoft.com/office/drawing/2014/main" id="{AB4F0F0A-A6EB-4350-8561-DE8F271B63F1}"/>
                </a:ext>
              </a:extLst>
            </p:cNvPr>
            <p:cNvGrpSpPr/>
            <p:nvPr/>
          </p:nvGrpSpPr>
          <p:grpSpPr>
            <a:xfrm>
              <a:off x="4277121" y="3308476"/>
              <a:ext cx="674999" cy="674999"/>
              <a:chOff x="4277121" y="3091500"/>
              <a:chExt cx="674999" cy="674999"/>
            </a:xfrm>
          </p:grpSpPr>
          <p:sp>
            <p:nvSpPr>
              <p:cNvPr id="19" name="椭圆 7">
                <a:extLst>
                  <a:ext uri="{FF2B5EF4-FFF2-40B4-BE49-F238E27FC236}">
                    <a16:creationId xmlns:a16="http://schemas.microsoft.com/office/drawing/2014/main" id="{A908E0B4-5E8D-40BA-9246-359836395AA1}"/>
                  </a:ext>
                </a:extLst>
              </p:cNvPr>
              <p:cNvSpPr/>
              <p:nvPr/>
            </p:nvSpPr>
            <p:spPr>
              <a:xfrm>
                <a:off x="4321728" y="3136107"/>
                <a:ext cx="585785" cy="585785"/>
              </a:xfrm>
              <a:prstGeom prst="ellipse">
                <a:avLst/>
              </a:prstGeom>
              <a:solidFill>
                <a:srgbClr val="B22222"/>
              </a:solidFill>
              <a:ln>
                <a:solidFill>
                  <a:srgbClr val="B2222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椭圆 8">
                <a:extLst>
                  <a:ext uri="{FF2B5EF4-FFF2-40B4-BE49-F238E27FC236}">
                    <a16:creationId xmlns:a16="http://schemas.microsoft.com/office/drawing/2014/main" id="{392926CC-B7CD-4F55-9707-9487E0EF4E61}"/>
                  </a:ext>
                </a:extLst>
              </p:cNvPr>
              <p:cNvSpPr/>
              <p:nvPr/>
            </p:nvSpPr>
            <p:spPr>
              <a:xfrm>
                <a:off x="4277121" y="3091500"/>
                <a:ext cx="674999" cy="674999"/>
              </a:xfrm>
              <a:prstGeom prst="ellipse">
                <a:avLst/>
              </a:prstGeom>
              <a:noFill/>
              <a:ln w="15875">
                <a:solidFill>
                  <a:srgbClr val="B22222"/>
                </a:solidFill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" name="组合 48">
              <a:extLst>
                <a:ext uri="{FF2B5EF4-FFF2-40B4-BE49-F238E27FC236}">
                  <a16:creationId xmlns:a16="http://schemas.microsoft.com/office/drawing/2014/main" id="{A9D41217-E4A1-4D92-9386-C2526B70E4E6}"/>
                </a:ext>
              </a:extLst>
            </p:cNvPr>
            <p:cNvGrpSpPr/>
            <p:nvPr/>
          </p:nvGrpSpPr>
          <p:grpSpPr>
            <a:xfrm>
              <a:off x="4881555" y="4579339"/>
              <a:ext cx="674999" cy="674999"/>
              <a:chOff x="4881555" y="4362363"/>
              <a:chExt cx="674999" cy="674999"/>
            </a:xfrm>
          </p:grpSpPr>
          <p:sp>
            <p:nvSpPr>
              <p:cNvPr id="16" name="椭圆 17">
                <a:extLst>
                  <a:ext uri="{FF2B5EF4-FFF2-40B4-BE49-F238E27FC236}">
                    <a16:creationId xmlns:a16="http://schemas.microsoft.com/office/drawing/2014/main" id="{578BDC7E-90FC-4050-97F9-88D5C9C07095}"/>
                  </a:ext>
                </a:extLst>
              </p:cNvPr>
              <p:cNvSpPr/>
              <p:nvPr/>
            </p:nvSpPr>
            <p:spPr>
              <a:xfrm>
                <a:off x="4926162" y="4406970"/>
                <a:ext cx="585785" cy="585785"/>
              </a:xfrm>
              <a:prstGeom prst="ellipse">
                <a:avLst/>
              </a:prstGeom>
              <a:solidFill>
                <a:srgbClr val="B22222"/>
              </a:solidFill>
              <a:ln>
                <a:solidFill>
                  <a:srgbClr val="B2222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椭圆 18">
                <a:extLst>
                  <a:ext uri="{FF2B5EF4-FFF2-40B4-BE49-F238E27FC236}">
                    <a16:creationId xmlns:a16="http://schemas.microsoft.com/office/drawing/2014/main" id="{16940D34-84A0-4A0A-A848-5BFAF65A985B}"/>
                  </a:ext>
                </a:extLst>
              </p:cNvPr>
              <p:cNvSpPr/>
              <p:nvPr/>
            </p:nvSpPr>
            <p:spPr>
              <a:xfrm>
                <a:off x="4881555" y="4362363"/>
                <a:ext cx="674999" cy="674999"/>
              </a:xfrm>
              <a:prstGeom prst="ellipse">
                <a:avLst/>
              </a:prstGeom>
              <a:noFill/>
              <a:ln w="15875">
                <a:solidFill>
                  <a:srgbClr val="B22222"/>
                </a:solidFill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" name="组合 52">
              <a:extLst>
                <a:ext uri="{FF2B5EF4-FFF2-40B4-BE49-F238E27FC236}">
                  <a16:creationId xmlns:a16="http://schemas.microsoft.com/office/drawing/2014/main" id="{42F1C078-F11D-4854-BF93-48AF470CE444}"/>
                </a:ext>
              </a:extLst>
            </p:cNvPr>
            <p:cNvGrpSpPr/>
            <p:nvPr/>
          </p:nvGrpSpPr>
          <p:grpSpPr>
            <a:xfrm>
              <a:off x="4881555" y="2037615"/>
              <a:ext cx="674999" cy="674999"/>
              <a:chOff x="4881555" y="1820639"/>
              <a:chExt cx="674999" cy="674999"/>
            </a:xfrm>
          </p:grpSpPr>
          <p:sp>
            <p:nvSpPr>
              <p:cNvPr id="13" name="椭圆 11">
                <a:extLst>
                  <a:ext uri="{FF2B5EF4-FFF2-40B4-BE49-F238E27FC236}">
                    <a16:creationId xmlns:a16="http://schemas.microsoft.com/office/drawing/2014/main" id="{EC355689-A8A4-4C74-8109-E78B4810453C}"/>
                  </a:ext>
                </a:extLst>
              </p:cNvPr>
              <p:cNvSpPr/>
              <p:nvPr/>
            </p:nvSpPr>
            <p:spPr>
              <a:xfrm>
                <a:off x="4926162" y="1865246"/>
                <a:ext cx="585785" cy="585785"/>
              </a:xfrm>
              <a:prstGeom prst="ellipse">
                <a:avLst/>
              </a:prstGeom>
              <a:solidFill>
                <a:srgbClr val="B22222"/>
              </a:solidFill>
              <a:ln>
                <a:solidFill>
                  <a:srgbClr val="B2222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椭圆 12">
                <a:extLst>
                  <a:ext uri="{FF2B5EF4-FFF2-40B4-BE49-F238E27FC236}">
                    <a16:creationId xmlns:a16="http://schemas.microsoft.com/office/drawing/2014/main" id="{B46406A5-B709-411D-B628-82E2A7CA6DBB}"/>
                  </a:ext>
                </a:extLst>
              </p:cNvPr>
              <p:cNvSpPr/>
              <p:nvPr/>
            </p:nvSpPr>
            <p:spPr>
              <a:xfrm>
                <a:off x="4881555" y="1820639"/>
                <a:ext cx="674999" cy="674999"/>
              </a:xfrm>
              <a:prstGeom prst="ellipse">
                <a:avLst/>
              </a:prstGeom>
              <a:noFill/>
              <a:ln w="15875">
                <a:solidFill>
                  <a:srgbClr val="B22222"/>
                </a:solidFill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59">
              <a:extLst>
                <a:ext uri="{FF2B5EF4-FFF2-40B4-BE49-F238E27FC236}">
                  <a16:creationId xmlns:a16="http://schemas.microsoft.com/office/drawing/2014/main" id="{DEC62191-43C6-48B5-817B-CD74D1B6C048}"/>
                </a:ext>
              </a:extLst>
            </p:cNvPr>
            <p:cNvGrpSpPr/>
            <p:nvPr/>
          </p:nvGrpSpPr>
          <p:grpSpPr>
            <a:xfrm>
              <a:off x="6635447" y="4579339"/>
              <a:ext cx="674999" cy="674999"/>
              <a:chOff x="6635447" y="4362363"/>
              <a:chExt cx="674999" cy="674999"/>
            </a:xfrm>
          </p:grpSpPr>
          <p:sp>
            <p:nvSpPr>
              <p:cNvPr id="10" name="椭圆 27">
                <a:extLst>
                  <a:ext uri="{FF2B5EF4-FFF2-40B4-BE49-F238E27FC236}">
                    <a16:creationId xmlns:a16="http://schemas.microsoft.com/office/drawing/2014/main" id="{D10C1DB8-4B7C-4366-8D0C-095C68B0122C}"/>
                  </a:ext>
                </a:extLst>
              </p:cNvPr>
              <p:cNvSpPr/>
              <p:nvPr/>
            </p:nvSpPr>
            <p:spPr>
              <a:xfrm flipH="1">
                <a:off x="6680054" y="4406970"/>
                <a:ext cx="585785" cy="585785"/>
              </a:xfrm>
              <a:prstGeom prst="ellipse">
                <a:avLst/>
              </a:prstGeom>
              <a:solidFill>
                <a:srgbClr val="B22222"/>
              </a:solidFill>
              <a:ln>
                <a:solidFill>
                  <a:srgbClr val="B2222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椭圆 28">
                <a:extLst>
                  <a:ext uri="{FF2B5EF4-FFF2-40B4-BE49-F238E27FC236}">
                    <a16:creationId xmlns:a16="http://schemas.microsoft.com/office/drawing/2014/main" id="{1F26D3E8-958E-4255-B835-C07AB26A079F}"/>
                  </a:ext>
                </a:extLst>
              </p:cNvPr>
              <p:cNvSpPr/>
              <p:nvPr/>
            </p:nvSpPr>
            <p:spPr>
              <a:xfrm flipH="1">
                <a:off x="6635447" y="4362363"/>
                <a:ext cx="674999" cy="674999"/>
              </a:xfrm>
              <a:prstGeom prst="ellipse">
                <a:avLst/>
              </a:prstGeom>
              <a:noFill/>
              <a:ln w="15875">
                <a:solidFill>
                  <a:srgbClr val="B22222"/>
                </a:solidFill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34" name="Text Box 18">
            <a:extLst>
              <a:ext uri="{FF2B5EF4-FFF2-40B4-BE49-F238E27FC236}">
                <a16:creationId xmlns:a16="http://schemas.microsoft.com/office/drawing/2014/main" id="{72D0ED3D-4986-4396-BC6C-7A140DF974A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995688" y="47021"/>
            <a:ext cx="4407105" cy="477054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taatliches" panose="020B0604020202020204" charset="0"/>
                <a:ea typeface="微软雅黑" panose="020B0503020204020204" pitchFamily="34" charset="-122"/>
              </a:rPr>
              <a:t>SSRS</a:t>
            </a:r>
            <a:endParaRPr kumimoji="0" lang="zh-CN" altLang="en-US" sz="25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Staatliches" panose="020B0604020202020204" charset="0"/>
              <a:ea typeface="微软雅黑" panose="020B0503020204020204" pitchFamily="34" charset="-122"/>
            </a:endParaRPr>
          </a:p>
        </p:txBody>
      </p:sp>
      <p:cxnSp>
        <p:nvCxnSpPr>
          <p:cNvPr id="35" name="直接连接符​​ 14">
            <a:extLst>
              <a:ext uri="{FF2B5EF4-FFF2-40B4-BE49-F238E27FC236}">
                <a16:creationId xmlns:a16="http://schemas.microsoft.com/office/drawing/2014/main" id="{BF5E4611-C4A3-46C7-9EAA-486D2FB9CB43}"/>
              </a:ext>
            </a:extLst>
          </p:cNvPr>
          <p:cNvCxnSpPr/>
          <p:nvPr/>
        </p:nvCxnSpPr>
        <p:spPr>
          <a:xfrm>
            <a:off x="8589682" y="386760"/>
            <a:ext cx="3057760" cy="0"/>
          </a:xfrm>
          <a:prstGeom prst="line">
            <a:avLst/>
          </a:prstGeom>
          <a:ln w="9525">
            <a:solidFill>
              <a:srgbClr val="B2222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​​ 14">
            <a:extLst>
              <a:ext uri="{FF2B5EF4-FFF2-40B4-BE49-F238E27FC236}">
                <a16:creationId xmlns:a16="http://schemas.microsoft.com/office/drawing/2014/main" id="{10D33F64-39B9-40D8-B5A8-0469F90012F4}"/>
              </a:ext>
            </a:extLst>
          </p:cNvPr>
          <p:cNvCxnSpPr/>
          <p:nvPr/>
        </p:nvCxnSpPr>
        <p:spPr>
          <a:xfrm>
            <a:off x="757886" y="328731"/>
            <a:ext cx="3057760" cy="0"/>
          </a:xfrm>
          <a:prstGeom prst="line">
            <a:avLst/>
          </a:prstGeom>
          <a:ln w="9525">
            <a:solidFill>
              <a:srgbClr val="B2222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26">
            <a:extLst>
              <a:ext uri="{FF2B5EF4-FFF2-40B4-BE49-F238E27FC236}">
                <a16:creationId xmlns:a16="http://schemas.microsoft.com/office/drawing/2014/main" id="{1C45D7FB-9F61-4776-8C1D-78AF81B0D56C}"/>
              </a:ext>
            </a:extLst>
          </p:cNvPr>
          <p:cNvSpPr txBox="1"/>
          <p:nvPr/>
        </p:nvSpPr>
        <p:spPr bwMode="auto">
          <a:xfrm>
            <a:off x="234897" y="1580470"/>
            <a:ext cx="1399031" cy="400110"/>
          </a:xfrm>
          <a:prstGeom prst="rect">
            <a:avLst/>
          </a:prstGeom>
          <a:solidFill>
            <a:srgbClr val="B22222"/>
          </a:solidFill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Report 1</a:t>
            </a:r>
          </a:p>
        </p:txBody>
      </p:sp>
      <p:sp>
        <p:nvSpPr>
          <p:cNvPr id="38" name="文本框 26">
            <a:extLst>
              <a:ext uri="{FF2B5EF4-FFF2-40B4-BE49-F238E27FC236}">
                <a16:creationId xmlns:a16="http://schemas.microsoft.com/office/drawing/2014/main" id="{CB81A60B-F0AB-4242-8CC9-193D1E5C21A9}"/>
              </a:ext>
            </a:extLst>
          </p:cNvPr>
          <p:cNvSpPr txBox="1"/>
          <p:nvPr/>
        </p:nvSpPr>
        <p:spPr bwMode="auto">
          <a:xfrm>
            <a:off x="418707" y="2131314"/>
            <a:ext cx="4046532" cy="101566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Report that returns the students information according to Department No parameter.</a:t>
            </a:r>
          </a:p>
        </p:txBody>
      </p:sp>
      <p:sp>
        <p:nvSpPr>
          <p:cNvPr id="39" name="文本框 26">
            <a:extLst>
              <a:ext uri="{FF2B5EF4-FFF2-40B4-BE49-F238E27FC236}">
                <a16:creationId xmlns:a16="http://schemas.microsoft.com/office/drawing/2014/main" id="{3772F0AD-AA6A-482B-A21D-F6D5D98DC3AF}"/>
              </a:ext>
            </a:extLst>
          </p:cNvPr>
          <p:cNvSpPr txBox="1"/>
          <p:nvPr/>
        </p:nvSpPr>
        <p:spPr bwMode="auto">
          <a:xfrm>
            <a:off x="234897" y="3308476"/>
            <a:ext cx="1399031" cy="400110"/>
          </a:xfrm>
          <a:prstGeom prst="rect">
            <a:avLst/>
          </a:prstGeom>
          <a:solidFill>
            <a:srgbClr val="B22222"/>
          </a:solidFill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Report 2</a:t>
            </a:r>
          </a:p>
        </p:txBody>
      </p:sp>
      <p:sp>
        <p:nvSpPr>
          <p:cNvPr id="40" name="文本框 26">
            <a:extLst>
              <a:ext uri="{FF2B5EF4-FFF2-40B4-BE49-F238E27FC236}">
                <a16:creationId xmlns:a16="http://schemas.microsoft.com/office/drawing/2014/main" id="{80CB3772-09A4-4EAE-9387-15E8A8958894}"/>
              </a:ext>
            </a:extLst>
          </p:cNvPr>
          <p:cNvSpPr txBox="1"/>
          <p:nvPr/>
        </p:nvSpPr>
        <p:spPr bwMode="auto">
          <a:xfrm>
            <a:off x="393837" y="3842572"/>
            <a:ext cx="3838677" cy="101566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Report that takes the student ID and returns the grades of the student in all courses.</a:t>
            </a:r>
          </a:p>
        </p:txBody>
      </p:sp>
      <p:sp>
        <p:nvSpPr>
          <p:cNvPr id="41" name="文本框 26">
            <a:extLst>
              <a:ext uri="{FF2B5EF4-FFF2-40B4-BE49-F238E27FC236}">
                <a16:creationId xmlns:a16="http://schemas.microsoft.com/office/drawing/2014/main" id="{68455640-576B-4489-9BFC-EDB266A5B80A}"/>
              </a:ext>
            </a:extLst>
          </p:cNvPr>
          <p:cNvSpPr txBox="1"/>
          <p:nvPr/>
        </p:nvSpPr>
        <p:spPr bwMode="auto">
          <a:xfrm>
            <a:off x="234897" y="5353775"/>
            <a:ext cx="1399031" cy="400110"/>
          </a:xfrm>
          <a:prstGeom prst="rect">
            <a:avLst/>
          </a:prstGeom>
          <a:solidFill>
            <a:srgbClr val="B22222"/>
          </a:solidFill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Report 3</a:t>
            </a:r>
          </a:p>
        </p:txBody>
      </p:sp>
      <p:sp>
        <p:nvSpPr>
          <p:cNvPr id="42" name="文本框 26">
            <a:extLst>
              <a:ext uri="{FF2B5EF4-FFF2-40B4-BE49-F238E27FC236}">
                <a16:creationId xmlns:a16="http://schemas.microsoft.com/office/drawing/2014/main" id="{028B8B52-3B1E-495B-8C89-5C1EB4806B16}"/>
              </a:ext>
            </a:extLst>
          </p:cNvPr>
          <p:cNvSpPr txBox="1"/>
          <p:nvPr/>
        </p:nvSpPr>
        <p:spPr bwMode="auto">
          <a:xfrm>
            <a:off x="393837" y="5842337"/>
            <a:ext cx="6026013" cy="101566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Report that takes the instructor ID and returns the name of the courses that he teaches and the number of student per course.</a:t>
            </a:r>
          </a:p>
        </p:txBody>
      </p:sp>
      <p:sp>
        <p:nvSpPr>
          <p:cNvPr id="43" name="文本框 26">
            <a:extLst>
              <a:ext uri="{FF2B5EF4-FFF2-40B4-BE49-F238E27FC236}">
                <a16:creationId xmlns:a16="http://schemas.microsoft.com/office/drawing/2014/main" id="{F884F8CC-1F80-4D1B-8A7A-7C497C5D0FC8}"/>
              </a:ext>
            </a:extLst>
          </p:cNvPr>
          <p:cNvSpPr txBox="1"/>
          <p:nvPr/>
        </p:nvSpPr>
        <p:spPr bwMode="auto">
          <a:xfrm>
            <a:off x="8030914" y="1519211"/>
            <a:ext cx="1399031" cy="400110"/>
          </a:xfrm>
          <a:prstGeom prst="rect">
            <a:avLst/>
          </a:prstGeom>
          <a:solidFill>
            <a:srgbClr val="B22222"/>
          </a:solidFill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Report 4</a:t>
            </a:r>
          </a:p>
        </p:txBody>
      </p:sp>
      <p:sp>
        <p:nvSpPr>
          <p:cNvPr id="44" name="文本框 26">
            <a:extLst>
              <a:ext uri="{FF2B5EF4-FFF2-40B4-BE49-F238E27FC236}">
                <a16:creationId xmlns:a16="http://schemas.microsoft.com/office/drawing/2014/main" id="{A57100C5-0F8B-40DB-A8AD-68AB1D425041}"/>
              </a:ext>
            </a:extLst>
          </p:cNvPr>
          <p:cNvSpPr txBox="1"/>
          <p:nvPr/>
        </p:nvSpPr>
        <p:spPr bwMode="auto">
          <a:xfrm>
            <a:off x="8214725" y="2009072"/>
            <a:ext cx="3805825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Report that takes course ID and returns its topics</a:t>
            </a:r>
          </a:p>
        </p:txBody>
      </p:sp>
      <p:sp>
        <p:nvSpPr>
          <p:cNvPr id="45" name="文本框 26">
            <a:extLst>
              <a:ext uri="{FF2B5EF4-FFF2-40B4-BE49-F238E27FC236}">
                <a16:creationId xmlns:a16="http://schemas.microsoft.com/office/drawing/2014/main" id="{CA1E0629-22A4-4EB7-9ABC-FF5EBC30A3A3}"/>
              </a:ext>
            </a:extLst>
          </p:cNvPr>
          <p:cNvSpPr txBox="1"/>
          <p:nvPr/>
        </p:nvSpPr>
        <p:spPr bwMode="auto">
          <a:xfrm>
            <a:off x="8030915" y="3186234"/>
            <a:ext cx="1399031" cy="400110"/>
          </a:xfrm>
          <a:prstGeom prst="rect">
            <a:avLst/>
          </a:prstGeom>
          <a:solidFill>
            <a:srgbClr val="B22222"/>
          </a:solidFill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Report 5</a:t>
            </a:r>
          </a:p>
        </p:txBody>
      </p:sp>
      <p:sp>
        <p:nvSpPr>
          <p:cNvPr id="46" name="文本框 26">
            <a:extLst>
              <a:ext uri="{FF2B5EF4-FFF2-40B4-BE49-F238E27FC236}">
                <a16:creationId xmlns:a16="http://schemas.microsoft.com/office/drawing/2014/main" id="{D502F350-DF80-4951-B198-5AE556E26189}"/>
              </a:ext>
            </a:extLst>
          </p:cNvPr>
          <p:cNvSpPr txBox="1"/>
          <p:nvPr/>
        </p:nvSpPr>
        <p:spPr bwMode="auto">
          <a:xfrm>
            <a:off x="8189855" y="3720330"/>
            <a:ext cx="4002145" cy="132343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Report that takes exam number and returns the Questions in it</a:t>
            </a:r>
            <a:br>
              <a:rPr lang="en-US" altLang="zh-CN" sz="2000" dirty="0">
                <a:solidFill>
                  <a:srgbClr val="C00000"/>
                </a:solidFill>
                <a:latin typeface="Century Gothic" panose="020B0502020202020204" pitchFamily="34" charset="0"/>
              </a:rPr>
            </a:br>
            <a:endParaRPr lang="en-US" altLang="zh-CN" sz="2000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7" name="文本框 26">
            <a:extLst>
              <a:ext uri="{FF2B5EF4-FFF2-40B4-BE49-F238E27FC236}">
                <a16:creationId xmlns:a16="http://schemas.microsoft.com/office/drawing/2014/main" id="{0C429143-F9F8-4326-8AE6-778F84C42918}"/>
              </a:ext>
            </a:extLst>
          </p:cNvPr>
          <p:cNvSpPr txBox="1"/>
          <p:nvPr/>
        </p:nvSpPr>
        <p:spPr bwMode="auto">
          <a:xfrm>
            <a:off x="8030914" y="5209731"/>
            <a:ext cx="1399031" cy="400110"/>
          </a:xfrm>
          <a:prstGeom prst="rect">
            <a:avLst/>
          </a:prstGeom>
          <a:solidFill>
            <a:srgbClr val="B22222"/>
          </a:solidFill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Report 6</a:t>
            </a:r>
          </a:p>
        </p:txBody>
      </p:sp>
      <p:sp>
        <p:nvSpPr>
          <p:cNvPr id="48" name="文本框 26">
            <a:extLst>
              <a:ext uri="{FF2B5EF4-FFF2-40B4-BE49-F238E27FC236}">
                <a16:creationId xmlns:a16="http://schemas.microsoft.com/office/drawing/2014/main" id="{5B9C4D0D-9912-4353-BF27-0A4C4D835620}"/>
              </a:ext>
            </a:extLst>
          </p:cNvPr>
          <p:cNvSpPr txBox="1"/>
          <p:nvPr/>
        </p:nvSpPr>
        <p:spPr bwMode="auto">
          <a:xfrm>
            <a:off x="8087423" y="5620874"/>
            <a:ext cx="4207008" cy="163121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Report that takes exam number and the student ID then returns the Questions in this exam with the student answers.</a:t>
            </a:r>
            <a:br>
              <a:rPr lang="en-US" altLang="zh-CN" sz="2000" dirty="0">
                <a:solidFill>
                  <a:srgbClr val="C00000"/>
                </a:solidFill>
                <a:latin typeface="Century Gothic" panose="020B0502020202020204" pitchFamily="34" charset="0"/>
              </a:rPr>
            </a:br>
            <a:endParaRPr lang="en-US" altLang="zh-CN" sz="2000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0" name="صورة 49">
            <a:hlinkClick r:id="rId2"/>
            <a:extLst>
              <a:ext uri="{FF2B5EF4-FFF2-40B4-BE49-F238E27FC236}">
                <a16:creationId xmlns:a16="http://schemas.microsoft.com/office/drawing/2014/main" id="{1C9826E7-099D-4AA4-9A3E-128A4858C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613" y="2199908"/>
            <a:ext cx="383111" cy="383111"/>
          </a:xfrm>
          <a:prstGeom prst="rect">
            <a:avLst/>
          </a:prstGeom>
        </p:spPr>
      </p:pic>
      <p:pic>
        <p:nvPicPr>
          <p:cNvPr id="51" name="صورة 50">
            <a:hlinkClick r:id="rId4"/>
            <a:extLst>
              <a:ext uri="{FF2B5EF4-FFF2-40B4-BE49-F238E27FC236}">
                <a16:creationId xmlns:a16="http://schemas.microsoft.com/office/drawing/2014/main" id="{F9AB91B5-17F0-4211-828A-E44B769E8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390" y="2199908"/>
            <a:ext cx="383111" cy="383111"/>
          </a:xfrm>
          <a:prstGeom prst="rect">
            <a:avLst/>
          </a:prstGeom>
        </p:spPr>
      </p:pic>
      <p:pic>
        <p:nvPicPr>
          <p:cNvPr id="52" name="صورة 51">
            <a:hlinkClick r:id="rId5"/>
            <a:extLst>
              <a:ext uri="{FF2B5EF4-FFF2-40B4-BE49-F238E27FC236}">
                <a16:creationId xmlns:a16="http://schemas.microsoft.com/office/drawing/2014/main" id="{B3527811-4A08-45A7-97F3-940770C06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389" y="4717627"/>
            <a:ext cx="383111" cy="383111"/>
          </a:xfrm>
          <a:prstGeom prst="rect">
            <a:avLst/>
          </a:prstGeom>
        </p:spPr>
      </p:pic>
      <p:pic>
        <p:nvPicPr>
          <p:cNvPr id="53" name="صورة 52">
            <a:hlinkClick r:id="rId6"/>
            <a:extLst>
              <a:ext uri="{FF2B5EF4-FFF2-40B4-BE49-F238E27FC236}">
                <a16:creationId xmlns:a16="http://schemas.microsoft.com/office/drawing/2014/main" id="{0C234EF4-38DF-4850-BE82-21416935D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98" y="4725282"/>
            <a:ext cx="383111" cy="383111"/>
          </a:xfrm>
          <a:prstGeom prst="rect">
            <a:avLst/>
          </a:prstGeom>
        </p:spPr>
      </p:pic>
      <p:pic>
        <p:nvPicPr>
          <p:cNvPr id="54" name="صورة 53">
            <a:hlinkClick r:id="rId7"/>
            <a:extLst>
              <a:ext uri="{FF2B5EF4-FFF2-40B4-BE49-F238E27FC236}">
                <a16:creationId xmlns:a16="http://schemas.microsoft.com/office/drawing/2014/main" id="{34703315-05C9-4E04-9274-2973E0104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31" y="3472300"/>
            <a:ext cx="383111" cy="383111"/>
          </a:xfrm>
          <a:prstGeom prst="rect">
            <a:avLst/>
          </a:prstGeom>
        </p:spPr>
      </p:pic>
      <p:pic>
        <p:nvPicPr>
          <p:cNvPr id="55" name="صورة 54">
            <a:hlinkClick r:id="rId8"/>
            <a:extLst>
              <a:ext uri="{FF2B5EF4-FFF2-40B4-BE49-F238E27FC236}">
                <a16:creationId xmlns:a16="http://schemas.microsoft.com/office/drawing/2014/main" id="{C9EB3892-ED44-4925-B23D-AE0AFAFC7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064" y="3472300"/>
            <a:ext cx="383111" cy="3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2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7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2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7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2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 animBg="1"/>
      <p:bldP spid="46" grpId="0"/>
      <p:bldP spid="47" grpId="0" animBg="1"/>
      <p:bldP spid="4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5">
            <a:extLst>
              <a:ext uri="{FF2B5EF4-FFF2-40B4-BE49-F238E27FC236}">
                <a16:creationId xmlns:a16="http://schemas.microsoft.com/office/drawing/2014/main" id="{00DEEEC1-62A6-40A3-AC76-92CC13F14B1E}"/>
              </a:ext>
            </a:extLst>
          </p:cNvPr>
          <p:cNvSpPr/>
          <p:nvPr/>
        </p:nvSpPr>
        <p:spPr>
          <a:xfrm rot="5400000">
            <a:off x="975360" y="-975360"/>
            <a:ext cx="3429000" cy="5379720"/>
          </a:xfrm>
          <a:prstGeom prst="rt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直角三角形 6">
            <a:extLst>
              <a:ext uri="{FF2B5EF4-FFF2-40B4-BE49-F238E27FC236}">
                <a16:creationId xmlns:a16="http://schemas.microsoft.com/office/drawing/2014/main" id="{7331B726-9CE9-48EE-A202-FC14D66E5700}"/>
              </a:ext>
            </a:extLst>
          </p:cNvPr>
          <p:cNvSpPr/>
          <p:nvPr/>
        </p:nvSpPr>
        <p:spPr>
          <a:xfrm rot="5400000" flipH="1" flipV="1">
            <a:off x="7787642" y="2453640"/>
            <a:ext cx="3429000" cy="5379720"/>
          </a:xfrm>
          <a:prstGeom prst="rt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: 圆角 9">
            <a:extLst>
              <a:ext uri="{FF2B5EF4-FFF2-40B4-BE49-F238E27FC236}">
                <a16:creationId xmlns:a16="http://schemas.microsoft.com/office/drawing/2014/main" id="{159FA83B-F9E9-4A66-8144-DD3B372AA751}"/>
              </a:ext>
            </a:extLst>
          </p:cNvPr>
          <p:cNvSpPr/>
          <p:nvPr/>
        </p:nvSpPr>
        <p:spPr>
          <a:xfrm>
            <a:off x="392430" y="401548"/>
            <a:ext cx="11407140" cy="6054904"/>
          </a:xfrm>
          <a:prstGeom prst="roundRect">
            <a:avLst>
              <a:gd name="adj" fmla="val 4586"/>
            </a:avLst>
          </a:prstGeom>
          <a:solidFill>
            <a:schemeClr val="bg2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14">
            <a:extLst>
              <a:ext uri="{FF2B5EF4-FFF2-40B4-BE49-F238E27FC236}">
                <a16:creationId xmlns:a16="http://schemas.microsoft.com/office/drawing/2014/main" id="{9462BE93-F6BF-460D-A36E-EFE058B6613A}"/>
              </a:ext>
            </a:extLst>
          </p:cNvPr>
          <p:cNvGrpSpPr/>
          <p:nvPr/>
        </p:nvGrpSpPr>
        <p:grpSpPr>
          <a:xfrm>
            <a:off x="327658" y="2523665"/>
            <a:ext cx="9449129" cy="1785104"/>
            <a:chOff x="2508242" y="2488758"/>
            <a:chExt cx="8672158" cy="1785104"/>
          </a:xfrm>
        </p:grpSpPr>
        <p:sp>
          <p:nvSpPr>
            <p:cNvPr id="6" name="文本框 11">
              <a:extLst>
                <a:ext uri="{FF2B5EF4-FFF2-40B4-BE49-F238E27FC236}">
                  <a16:creationId xmlns:a16="http://schemas.microsoft.com/office/drawing/2014/main" id="{9AE24382-22F3-4ED7-83CF-9C7FDBD061A4}"/>
                </a:ext>
              </a:extLst>
            </p:cNvPr>
            <p:cNvSpPr txBox="1"/>
            <p:nvPr/>
          </p:nvSpPr>
          <p:spPr>
            <a:xfrm>
              <a:off x="4521540" y="2752051"/>
              <a:ext cx="665886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7000" dirty="0">
                  <a:solidFill>
                    <a:srgbClr val="B22222"/>
                  </a:solidFill>
                  <a:latin typeface="Century Gothic" panose="020B0502020202020204" pitchFamily="34" charset="0"/>
                </a:rPr>
                <a:t>POWER BI</a:t>
              </a:r>
              <a:endParaRPr lang="zh-CN" altLang="en-US" sz="7000" dirty="0">
                <a:solidFill>
                  <a:srgbClr val="B22222"/>
                </a:solidFill>
                <a:latin typeface="Century Gothic" panose="020B0502020202020204" pitchFamily="34" charset="0"/>
              </a:endParaRPr>
            </a:p>
            <a:p>
              <a:pPr algn="l"/>
              <a:r>
                <a:rPr lang="en-US" altLang="zh-CN" sz="2000" dirty="0">
                  <a:solidFill>
                    <a:srgbClr val="B22222"/>
                  </a:solidFill>
                  <a:latin typeface="Century Gothic" panose="020B0502020202020204" pitchFamily="34" charset="0"/>
                </a:rPr>
                <a:t>Using Microsoft Power BI to build Dashboards</a:t>
              </a:r>
            </a:p>
          </p:txBody>
        </p:sp>
        <p:sp>
          <p:nvSpPr>
            <p:cNvPr id="7" name="文本框 13">
              <a:extLst>
                <a:ext uri="{FF2B5EF4-FFF2-40B4-BE49-F238E27FC236}">
                  <a16:creationId xmlns:a16="http://schemas.microsoft.com/office/drawing/2014/main" id="{F9311DF2-3C7B-4687-A3EC-4FB641E1C0D0}"/>
                </a:ext>
              </a:extLst>
            </p:cNvPr>
            <p:cNvSpPr txBox="1"/>
            <p:nvPr/>
          </p:nvSpPr>
          <p:spPr>
            <a:xfrm>
              <a:off x="2508242" y="2488758"/>
              <a:ext cx="201184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0" dirty="0">
                  <a:solidFill>
                    <a:srgbClr val="B22222"/>
                  </a:solidFill>
                </a:rPr>
                <a:t>06.</a:t>
              </a:r>
              <a:endParaRPr lang="zh-CN" altLang="en-US" sz="11000" dirty="0">
                <a:solidFill>
                  <a:srgbClr val="B22222"/>
                </a:solidFill>
              </a:endParaRPr>
            </a:p>
          </p:txBody>
        </p:sp>
      </p:grpSp>
      <p:cxnSp>
        <p:nvCxnSpPr>
          <p:cNvPr id="8" name="直接连接符 10">
            <a:extLst>
              <a:ext uri="{FF2B5EF4-FFF2-40B4-BE49-F238E27FC236}">
                <a16:creationId xmlns:a16="http://schemas.microsoft.com/office/drawing/2014/main" id="{424321AA-60A7-4976-BCAD-ACF80DF83025}"/>
              </a:ext>
            </a:extLst>
          </p:cNvPr>
          <p:cNvCxnSpPr>
            <a:cxnSpLocks/>
          </p:cNvCxnSpPr>
          <p:nvPr/>
        </p:nvCxnSpPr>
        <p:spPr>
          <a:xfrm>
            <a:off x="681016" y="4308769"/>
            <a:ext cx="7274955" cy="0"/>
          </a:xfrm>
          <a:prstGeom prst="line">
            <a:avLst/>
          </a:prstGeom>
          <a:ln w="15875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2">
            <a:extLst>
              <a:ext uri="{FF2B5EF4-FFF2-40B4-BE49-F238E27FC236}">
                <a16:creationId xmlns:a16="http://schemas.microsoft.com/office/drawing/2014/main" id="{E8E550B4-91BC-4B2F-844E-53657B37277F}"/>
              </a:ext>
            </a:extLst>
          </p:cNvPr>
          <p:cNvCxnSpPr>
            <a:cxnSpLocks/>
          </p:cNvCxnSpPr>
          <p:nvPr/>
        </p:nvCxnSpPr>
        <p:spPr>
          <a:xfrm>
            <a:off x="675275" y="2786957"/>
            <a:ext cx="7274955" cy="29316"/>
          </a:xfrm>
          <a:prstGeom prst="line">
            <a:avLst/>
          </a:prstGeom>
          <a:ln w="15875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صورة 13">
            <a:extLst>
              <a:ext uri="{FF2B5EF4-FFF2-40B4-BE49-F238E27FC236}">
                <a16:creationId xmlns:a16="http://schemas.microsoft.com/office/drawing/2014/main" id="{6D33410F-2A7B-4D04-BB1E-8B4DA91F1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924" y="2164442"/>
            <a:ext cx="3161725" cy="31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0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مستطيل 19">
            <a:extLst>
              <a:ext uri="{FF2B5EF4-FFF2-40B4-BE49-F238E27FC236}">
                <a16:creationId xmlns:a16="http://schemas.microsoft.com/office/drawing/2014/main" id="{ACBD72C7-E1F2-491D-9072-F5BC167531CD}"/>
              </a:ext>
            </a:extLst>
          </p:cNvPr>
          <p:cNvSpPr/>
          <p:nvPr/>
        </p:nvSpPr>
        <p:spPr>
          <a:xfrm>
            <a:off x="224852" y="179882"/>
            <a:ext cx="11662348" cy="6430780"/>
          </a:xfrm>
          <a:prstGeom prst="rect">
            <a:avLst/>
          </a:prstGeom>
          <a:noFill/>
          <a:ln w="76200">
            <a:solidFill>
              <a:srgbClr val="B22222"/>
            </a:solidFill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EG">
              <a:cs typeface="+mn-ea"/>
              <a:sym typeface="+mn-lt"/>
            </a:endParaRPr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1514E05B-A211-4E19-8F84-ED311D9D4F7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92447" y="-58645"/>
            <a:ext cx="4407105" cy="477054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POWER BI </a:t>
            </a:r>
            <a:endParaRPr kumimoji="0" lang="zh-CN" altLang="en-US" sz="25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6">
            <a:extLst>
              <a:ext uri="{FF2B5EF4-FFF2-40B4-BE49-F238E27FC236}">
                <a16:creationId xmlns:a16="http://schemas.microsoft.com/office/drawing/2014/main" id="{03BBD8BF-EF69-4B31-AD62-B24E586EFAA4}"/>
              </a:ext>
            </a:extLst>
          </p:cNvPr>
          <p:cNvSpPr txBox="1"/>
          <p:nvPr/>
        </p:nvSpPr>
        <p:spPr bwMode="auto">
          <a:xfrm>
            <a:off x="559181" y="959990"/>
            <a:ext cx="3803269" cy="317009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4000" b="1" dirty="0">
                <a:solidFill>
                  <a:srgbClr val="B22222"/>
                </a:solidFill>
                <a:latin typeface="Staatliches" panose="020B0604020202020204" charset="0"/>
              </a:rPr>
              <a:t>POWER BI TOOL TO VIEW THE DASHBOARDS &amp; INSIGHTS</a:t>
            </a:r>
          </a:p>
        </p:txBody>
      </p:sp>
      <p:sp>
        <p:nvSpPr>
          <p:cNvPr id="32" name="矩形 3">
            <a:extLst>
              <a:ext uri="{FF2B5EF4-FFF2-40B4-BE49-F238E27FC236}">
                <a16:creationId xmlns:a16="http://schemas.microsoft.com/office/drawing/2014/main" id="{54981F12-BEB9-4433-912C-26A7CC788C54}"/>
              </a:ext>
            </a:extLst>
          </p:cNvPr>
          <p:cNvSpPr/>
          <p:nvPr/>
        </p:nvSpPr>
        <p:spPr>
          <a:xfrm>
            <a:off x="3892447" y="656936"/>
            <a:ext cx="7311836" cy="524107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70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5">
            <a:extLst>
              <a:ext uri="{FF2B5EF4-FFF2-40B4-BE49-F238E27FC236}">
                <a16:creationId xmlns:a16="http://schemas.microsoft.com/office/drawing/2014/main" id="{60B79E25-AB53-46F0-A2C1-DF3116137D53}"/>
              </a:ext>
            </a:extLst>
          </p:cNvPr>
          <p:cNvSpPr/>
          <p:nvPr/>
        </p:nvSpPr>
        <p:spPr>
          <a:xfrm rot="5400000">
            <a:off x="975360" y="-975360"/>
            <a:ext cx="3429000" cy="5379720"/>
          </a:xfrm>
          <a:prstGeom prst="rt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直角三角形 6">
            <a:extLst>
              <a:ext uri="{FF2B5EF4-FFF2-40B4-BE49-F238E27FC236}">
                <a16:creationId xmlns:a16="http://schemas.microsoft.com/office/drawing/2014/main" id="{71EC0BC6-797D-479E-9F1D-13BDCCA03E65}"/>
              </a:ext>
            </a:extLst>
          </p:cNvPr>
          <p:cNvSpPr/>
          <p:nvPr/>
        </p:nvSpPr>
        <p:spPr>
          <a:xfrm rot="5400000" flipH="1" flipV="1">
            <a:off x="7787642" y="2453640"/>
            <a:ext cx="3429000" cy="5379720"/>
          </a:xfrm>
          <a:prstGeom prst="rt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: 圆角 9">
            <a:extLst>
              <a:ext uri="{FF2B5EF4-FFF2-40B4-BE49-F238E27FC236}">
                <a16:creationId xmlns:a16="http://schemas.microsoft.com/office/drawing/2014/main" id="{BC8BD731-8050-437F-A191-F3EBBCB32C2E}"/>
              </a:ext>
            </a:extLst>
          </p:cNvPr>
          <p:cNvSpPr/>
          <p:nvPr/>
        </p:nvSpPr>
        <p:spPr>
          <a:xfrm>
            <a:off x="392430" y="401548"/>
            <a:ext cx="11407140" cy="6054904"/>
          </a:xfrm>
          <a:prstGeom prst="roundRect">
            <a:avLst>
              <a:gd name="adj" fmla="val 4586"/>
            </a:avLst>
          </a:prstGeom>
          <a:solidFill>
            <a:schemeClr val="bg2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1">
            <a:extLst>
              <a:ext uri="{FF2B5EF4-FFF2-40B4-BE49-F238E27FC236}">
                <a16:creationId xmlns:a16="http://schemas.microsoft.com/office/drawing/2014/main" id="{388CD94E-CE68-4D3B-81D0-13B62CD0FD77}"/>
              </a:ext>
            </a:extLst>
          </p:cNvPr>
          <p:cNvSpPr txBox="1"/>
          <p:nvPr/>
        </p:nvSpPr>
        <p:spPr>
          <a:xfrm>
            <a:off x="3624421" y="2891110"/>
            <a:ext cx="7255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7000" dirty="0">
                <a:solidFill>
                  <a:srgbClr val="B22222"/>
                </a:solidFill>
                <a:latin typeface="Century Gothic" panose="020B0502020202020204" pitchFamily="34" charset="0"/>
              </a:rPr>
              <a:t>Thank you! </a:t>
            </a:r>
            <a:endParaRPr lang="zh-CN" altLang="en-US" sz="7000" dirty="0">
              <a:solidFill>
                <a:srgbClr val="B22222"/>
              </a:solidFill>
              <a:latin typeface="Century Gothic" panose="020B0502020202020204" pitchFamily="34" charset="0"/>
            </a:endParaRPr>
          </a:p>
          <a:p>
            <a:pPr algn="l"/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We’ve reached the end of the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05158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643A0AEC-2AD2-455A-B63A-653225C2F8CF}"/>
              </a:ext>
            </a:extLst>
          </p:cNvPr>
          <p:cNvGrpSpPr/>
          <p:nvPr/>
        </p:nvGrpSpPr>
        <p:grpSpPr>
          <a:xfrm>
            <a:off x="4629017" y="805912"/>
            <a:ext cx="3120769" cy="6052088"/>
            <a:chOff x="4632869" y="805912"/>
            <a:chExt cx="2926263" cy="6052088"/>
          </a:xfrm>
          <a:solidFill>
            <a:schemeClr val="bg2"/>
          </a:solidFill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523A791-ED49-45B8-BA63-47DBB2C9F2DD}"/>
                </a:ext>
              </a:extLst>
            </p:cNvPr>
            <p:cNvSpPr/>
            <p:nvPr/>
          </p:nvSpPr>
          <p:spPr>
            <a:xfrm>
              <a:off x="4690821" y="805912"/>
              <a:ext cx="2810360" cy="60520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D8E21AC-6DC6-485F-B2ED-D85F17B73ED7}"/>
                </a:ext>
              </a:extLst>
            </p:cNvPr>
            <p:cNvSpPr txBox="1"/>
            <p:nvPr/>
          </p:nvSpPr>
          <p:spPr>
            <a:xfrm>
              <a:off x="4632869" y="966814"/>
              <a:ext cx="2926263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300" b="1" dirty="0">
                  <a:solidFill>
                    <a:srgbClr val="B22222"/>
                  </a:solidFill>
                  <a:latin typeface="Century Gothic" panose="020B0502020202020204" pitchFamily="34" charset="0"/>
                </a:rPr>
                <a:t>Examination System</a:t>
              </a:r>
            </a:p>
            <a:p>
              <a:pPr algn="ctr"/>
              <a:r>
                <a:rPr lang="en-US" altLang="zh-CN" sz="2000" dirty="0">
                  <a:solidFill>
                    <a:srgbClr val="B22222"/>
                  </a:solidFill>
                  <a:latin typeface="Century Gothic" panose="020B0502020202020204" pitchFamily="34" charset="0"/>
                </a:rPr>
                <a:t>Team Members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006CB21-B4CD-4581-9753-88019ACA3FE9}"/>
              </a:ext>
            </a:extLst>
          </p:cNvPr>
          <p:cNvGrpSpPr/>
          <p:nvPr/>
        </p:nvGrpSpPr>
        <p:grpSpPr>
          <a:xfrm>
            <a:off x="2566049" y="5164197"/>
            <a:ext cx="3189725" cy="107988"/>
            <a:chOff x="2475107" y="5164197"/>
            <a:chExt cx="3280668" cy="108000"/>
          </a:xfrm>
          <a:solidFill>
            <a:srgbClr val="B22222"/>
          </a:solidFill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7B4FD35-20FD-4889-A01C-E9E6C86DDEDA}"/>
                </a:ext>
              </a:extLst>
            </p:cNvPr>
            <p:cNvSpPr/>
            <p:nvPr/>
          </p:nvSpPr>
          <p:spPr>
            <a:xfrm flipH="1">
              <a:off x="5647775" y="5164197"/>
              <a:ext cx="108000" cy="108000"/>
            </a:xfrm>
            <a:prstGeom prst="ellipse">
              <a:avLst/>
            </a:prstGeom>
            <a:grpFill/>
            <a:ln>
              <a:solidFill>
                <a:srgbClr val="B2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6299946-4341-4425-B5F6-E97ACE28F8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820" y="5218197"/>
              <a:ext cx="886117" cy="0"/>
            </a:xfrm>
            <a:prstGeom prst="line">
              <a:avLst/>
            </a:prstGeom>
            <a:grpFill/>
            <a:ln w="12700">
              <a:solidFill>
                <a:srgbClr val="B2222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FE821BD7-5129-48A4-BE94-CD1B546DA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5107" y="5218197"/>
              <a:ext cx="2215713" cy="0"/>
            </a:xfrm>
            <a:prstGeom prst="line">
              <a:avLst/>
            </a:prstGeom>
            <a:grpFill/>
            <a:ln w="12700">
              <a:solidFill>
                <a:srgbClr val="B2222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شكل بيضاوي 1">
            <a:extLst>
              <a:ext uri="{FF2B5EF4-FFF2-40B4-BE49-F238E27FC236}">
                <a16:creationId xmlns:a16="http://schemas.microsoft.com/office/drawing/2014/main" id="{C879123B-F680-4211-8785-B432F5796C5A}"/>
              </a:ext>
            </a:extLst>
          </p:cNvPr>
          <p:cNvSpPr/>
          <p:nvPr/>
        </p:nvSpPr>
        <p:spPr>
          <a:xfrm>
            <a:off x="39875" y="1496161"/>
            <a:ext cx="2405294" cy="233579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EG"/>
          </a:p>
        </p:txBody>
      </p:sp>
      <p:sp>
        <p:nvSpPr>
          <p:cNvPr id="39" name="شكل بيضاوي 38">
            <a:extLst>
              <a:ext uri="{FF2B5EF4-FFF2-40B4-BE49-F238E27FC236}">
                <a16:creationId xmlns:a16="http://schemas.microsoft.com/office/drawing/2014/main" id="{30AB6818-5C9D-4E7B-B8C7-BE91497A6C14}"/>
              </a:ext>
            </a:extLst>
          </p:cNvPr>
          <p:cNvSpPr/>
          <p:nvPr/>
        </p:nvSpPr>
        <p:spPr>
          <a:xfrm>
            <a:off x="32371" y="4010895"/>
            <a:ext cx="2510149" cy="252258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EG"/>
          </a:p>
        </p:txBody>
      </p:sp>
      <p:sp>
        <p:nvSpPr>
          <p:cNvPr id="40" name="شكل بيضاوي 39">
            <a:extLst>
              <a:ext uri="{FF2B5EF4-FFF2-40B4-BE49-F238E27FC236}">
                <a16:creationId xmlns:a16="http://schemas.microsoft.com/office/drawing/2014/main" id="{187DE702-779E-42A5-BFAC-984040D3160F}"/>
              </a:ext>
            </a:extLst>
          </p:cNvPr>
          <p:cNvSpPr/>
          <p:nvPr/>
        </p:nvSpPr>
        <p:spPr>
          <a:xfrm>
            <a:off x="9871831" y="1497869"/>
            <a:ext cx="2257594" cy="234495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EG"/>
          </a:p>
        </p:txBody>
      </p:sp>
      <p:sp>
        <p:nvSpPr>
          <p:cNvPr id="41" name="شكل بيضاوي 40">
            <a:extLst>
              <a:ext uri="{FF2B5EF4-FFF2-40B4-BE49-F238E27FC236}">
                <a16:creationId xmlns:a16="http://schemas.microsoft.com/office/drawing/2014/main" id="{942401C8-8D01-4E5F-9E2A-14F33E24A1B9}"/>
              </a:ext>
            </a:extLst>
          </p:cNvPr>
          <p:cNvSpPr/>
          <p:nvPr/>
        </p:nvSpPr>
        <p:spPr>
          <a:xfrm rot="207979">
            <a:off x="9123501" y="3367606"/>
            <a:ext cx="3545021" cy="3669113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EG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sp>
        <p:nvSpPr>
          <p:cNvPr id="43" name="文本框 13">
            <a:extLst>
              <a:ext uri="{FF2B5EF4-FFF2-40B4-BE49-F238E27FC236}">
                <a16:creationId xmlns:a16="http://schemas.microsoft.com/office/drawing/2014/main" id="{E015575E-01E2-4C66-9B2B-7386D620E4F3}"/>
              </a:ext>
            </a:extLst>
          </p:cNvPr>
          <p:cNvSpPr txBox="1"/>
          <p:nvPr/>
        </p:nvSpPr>
        <p:spPr>
          <a:xfrm>
            <a:off x="2620861" y="4878997"/>
            <a:ext cx="2069959" cy="323165"/>
          </a:xfrm>
          <a:prstGeom prst="rect">
            <a:avLst/>
          </a:prstGeom>
          <a:solidFill>
            <a:srgbClr val="B222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solidFill>
                  <a:schemeClr val="bg1"/>
                </a:solidFill>
                <a:latin typeface="Century Gothic" panose="020B0502020202020204" pitchFamily="34" charset="0"/>
              </a:rPr>
              <a:t>Hanan Othman</a:t>
            </a:r>
            <a:endParaRPr lang="zh-CN" altLang="en-US" sz="15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مستطيل 2">
            <a:extLst>
              <a:ext uri="{FF2B5EF4-FFF2-40B4-BE49-F238E27FC236}">
                <a16:creationId xmlns:a16="http://schemas.microsoft.com/office/drawing/2014/main" id="{F86F6C17-A999-4C7B-8294-ED1544AD18C7}"/>
              </a:ext>
            </a:extLst>
          </p:cNvPr>
          <p:cNvSpPr/>
          <p:nvPr/>
        </p:nvSpPr>
        <p:spPr>
          <a:xfrm>
            <a:off x="0" y="0"/>
            <a:ext cx="12192000" cy="576660"/>
          </a:xfrm>
          <a:prstGeom prst="rect">
            <a:avLst/>
          </a:prstGeom>
          <a:solidFill>
            <a:srgbClr val="B22222"/>
          </a:solidFill>
          <a:ln>
            <a:solidFill>
              <a:srgbClr val="B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7" name="文本框 13">
            <a:extLst>
              <a:ext uri="{FF2B5EF4-FFF2-40B4-BE49-F238E27FC236}">
                <a16:creationId xmlns:a16="http://schemas.microsoft.com/office/drawing/2014/main" id="{A42CAAA1-2F5B-4EAE-893E-F0EB2E8DFAED}"/>
              </a:ext>
            </a:extLst>
          </p:cNvPr>
          <p:cNvSpPr txBox="1"/>
          <p:nvPr/>
        </p:nvSpPr>
        <p:spPr>
          <a:xfrm>
            <a:off x="2506973" y="2415748"/>
            <a:ext cx="2183848" cy="292388"/>
          </a:xfrm>
          <a:prstGeom prst="rect">
            <a:avLst/>
          </a:prstGeom>
          <a:solidFill>
            <a:srgbClr val="B222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" dirty="0">
                <a:solidFill>
                  <a:schemeClr val="bg1"/>
                </a:solidFill>
                <a:latin typeface="Century Gothic" panose="020B0502020202020204" pitchFamily="34" charset="0"/>
              </a:rPr>
              <a:t>Mahmoud Abd El-</a:t>
            </a:r>
            <a:r>
              <a:rPr lang="en-US" altLang="zh-CN" sz="13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Hakm</a:t>
            </a:r>
            <a:endParaRPr lang="zh-CN" altLang="en-US" sz="1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文本框 13">
            <a:extLst>
              <a:ext uri="{FF2B5EF4-FFF2-40B4-BE49-F238E27FC236}">
                <a16:creationId xmlns:a16="http://schemas.microsoft.com/office/drawing/2014/main" id="{3E3E7904-62DD-4D05-9C24-50A378A7A09B}"/>
              </a:ext>
            </a:extLst>
          </p:cNvPr>
          <p:cNvSpPr txBox="1"/>
          <p:nvPr/>
        </p:nvSpPr>
        <p:spPr>
          <a:xfrm>
            <a:off x="7687983" y="2391314"/>
            <a:ext cx="2069960" cy="338554"/>
          </a:xfrm>
          <a:prstGeom prst="rect">
            <a:avLst/>
          </a:prstGeom>
          <a:solidFill>
            <a:srgbClr val="B222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Abd El-Malek Anas</a:t>
            </a:r>
            <a:endParaRPr lang="zh-CN" alt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文本框 13">
            <a:extLst>
              <a:ext uri="{FF2B5EF4-FFF2-40B4-BE49-F238E27FC236}">
                <a16:creationId xmlns:a16="http://schemas.microsoft.com/office/drawing/2014/main" id="{DE6365B4-83AC-4D05-9030-B970516298EC}"/>
              </a:ext>
            </a:extLst>
          </p:cNvPr>
          <p:cNvSpPr txBox="1"/>
          <p:nvPr/>
        </p:nvSpPr>
        <p:spPr>
          <a:xfrm>
            <a:off x="7687982" y="4863608"/>
            <a:ext cx="2020257" cy="338554"/>
          </a:xfrm>
          <a:prstGeom prst="rect">
            <a:avLst/>
          </a:prstGeom>
          <a:solidFill>
            <a:srgbClr val="B222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Mohamed Atef</a:t>
            </a:r>
            <a:endParaRPr lang="zh-CN" alt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2" name="组合 64">
            <a:extLst>
              <a:ext uri="{FF2B5EF4-FFF2-40B4-BE49-F238E27FC236}">
                <a16:creationId xmlns:a16="http://schemas.microsoft.com/office/drawing/2014/main" id="{624AD701-633C-4DE2-A6C3-1E45EB017BAC}"/>
              </a:ext>
            </a:extLst>
          </p:cNvPr>
          <p:cNvGrpSpPr/>
          <p:nvPr/>
        </p:nvGrpSpPr>
        <p:grpSpPr>
          <a:xfrm rot="10800000">
            <a:off x="6477275" y="5164197"/>
            <a:ext cx="3280668" cy="108000"/>
            <a:chOff x="2475107" y="5164197"/>
            <a:chExt cx="3280668" cy="108000"/>
          </a:xfrm>
          <a:solidFill>
            <a:srgbClr val="B22222"/>
          </a:solidFill>
        </p:grpSpPr>
        <p:sp>
          <p:nvSpPr>
            <p:cNvPr id="33" name="椭圆 57">
              <a:extLst>
                <a:ext uri="{FF2B5EF4-FFF2-40B4-BE49-F238E27FC236}">
                  <a16:creationId xmlns:a16="http://schemas.microsoft.com/office/drawing/2014/main" id="{9FF5C122-C9CD-48A2-8510-AE3292BC5CEA}"/>
                </a:ext>
              </a:extLst>
            </p:cNvPr>
            <p:cNvSpPr/>
            <p:nvPr/>
          </p:nvSpPr>
          <p:spPr>
            <a:xfrm flipH="1">
              <a:off x="5647775" y="5164197"/>
              <a:ext cx="108000" cy="108000"/>
            </a:xfrm>
            <a:prstGeom prst="ellipse">
              <a:avLst/>
            </a:prstGeom>
            <a:grpFill/>
            <a:ln>
              <a:solidFill>
                <a:srgbClr val="B2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4" name="直接连接符 58">
              <a:extLst>
                <a:ext uri="{FF2B5EF4-FFF2-40B4-BE49-F238E27FC236}">
                  <a16:creationId xmlns:a16="http://schemas.microsoft.com/office/drawing/2014/main" id="{854D61C9-AD09-424D-93B6-1685868D3A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820" y="5218197"/>
              <a:ext cx="886117" cy="0"/>
            </a:xfrm>
            <a:prstGeom prst="line">
              <a:avLst/>
            </a:prstGeom>
            <a:grpFill/>
            <a:ln w="12700">
              <a:solidFill>
                <a:srgbClr val="B2222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59">
              <a:extLst>
                <a:ext uri="{FF2B5EF4-FFF2-40B4-BE49-F238E27FC236}">
                  <a16:creationId xmlns:a16="http://schemas.microsoft.com/office/drawing/2014/main" id="{9A9FB4A4-EE48-4D53-AAB6-3C5C9640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5107" y="5218197"/>
              <a:ext cx="2215713" cy="0"/>
            </a:xfrm>
            <a:prstGeom prst="line">
              <a:avLst/>
            </a:prstGeom>
            <a:grpFill/>
            <a:ln w="12700">
              <a:solidFill>
                <a:srgbClr val="B2222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64">
            <a:extLst>
              <a:ext uri="{FF2B5EF4-FFF2-40B4-BE49-F238E27FC236}">
                <a16:creationId xmlns:a16="http://schemas.microsoft.com/office/drawing/2014/main" id="{A8CCB11C-2ABE-48F2-AEE5-0A2232A8F41F}"/>
              </a:ext>
            </a:extLst>
          </p:cNvPr>
          <p:cNvGrpSpPr/>
          <p:nvPr/>
        </p:nvGrpSpPr>
        <p:grpSpPr>
          <a:xfrm>
            <a:off x="2434057" y="2713195"/>
            <a:ext cx="3267718" cy="108000"/>
            <a:chOff x="2475107" y="5164197"/>
            <a:chExt cx="3280668" cy="108000"/>
          </a:xfrm>
          <a:solidFill>
            <a:srgbClr val="B22222"/>
          </a:solidFill>
        </p:grpSpPr>
        <p:sp>
          <p:nvSpPr>
            <p:cNvPr id="37" name="椭圆 57">
              <a:extLst>
                <a:ext uri="{FF2B5EF4-FFF2-40B4-BE49-F238E27FC236}">
                  <a16:creationId xmlns:a16="http://schemas.microsoft.com/office/drawing/2014/main" id="{08033509-D891-4CA5-86A9-1A8F7C0FFDF3}"/>
                </a:ext>
              </a:extLst>
            </p:cNvPr>
            <p:cNvSpPr/>
            <p:nvPr/>
          </p:nvSpPr>
          <p:spPr>
            <a:xfrm flipH="1">
              <a:off x="5647775" y="5164197"/>
              <a:ext cx="108000" cy="108000"/>
            </a:xfrm>
            <a:prstGeom prst="ellipse">
              <a:avLst/>
            </a:prstGeom>
            <a:grpFill/>
            <a:ln>
              <a:solidFill>
                <a:srgbClr val="B2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8" name="直接连接符 58">
              <a:extLst>
                <a:ext uri="{FF2B5EF4-FFF2-40B4-BE49-F238E27FC236}">
                  <a16:creationId xmlns:a16="http://schemas.microsoft.com/office/drawing/2014/main" id="{459E7DD6-82B2-45F5-92D0-E549CEF684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820" y="5218197"/>
              <a:ext cx="886117" cy="0"/>
            </a:xfrm>
            <a:prstGeom prst="line">
              <a:avLst/>
            </a:prstGeom>
            <a:grpFill/>
            <a:ln w="12700">
              <a:solidFill>
                <a:srgbClr val="B2222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59">
              <a:extLst>
                <a:ext uri="{FF2B5EF4-FFF2-40B4-BE49-F238E27FC236}">
                  <a16:creationId xmlns:a16="http://schemas.microsoft.com/office/drawing/2014/main" id="{465F9685-7D67-40AD-9E52-12CA5C684B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5107" y="5218197"/>
              <a:ext cx="2215713" cy="0"/>
            </a:xfrm>
            <a:prstGeom prst="line">
              <a:avLst/>
            </a:prstGeom>
            <a:grpFill/>
            <a:ln w="12700">
              <a:solidFill>
                <a:srgbClr val="B2222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64">
            <a:extLst>
              <a:ext uri="{FF2B5EF4-FFF2-40B4-BE49-F238E27FC236}">
                <a16:creationId xmlns:a16="http://schemas.microsoft.com/office/drawing/2014/main" id="{6ADCC795-E560-4348-89B5-3F0D33BC6814}"/>
              </a:ext>
            </a:extLst>
          </p:cNvPr>
          <p:cNvGrpSpPr/>
          <p:nvPr/>
        </p:nvGrpSpPr>
        <p:grpSpPr>
          <a:xfrm rot="10800000">
            <a:off x="6532086" y="2708995"/>
            <a:ext cx="3280668" cy="108000"/>
            <a:chOff x="2475107" y="5164197"/>
            <a:chExt cx="3280668" cy="108000"/>
          </a:xfrm>
          <a:solidFill>
            <a:srgbClr val="B22222"/>
          </a:solidFill>
        </p:grpSpPr>
        <p:sp>
          <p:nvSpPr>
            <p:cNvPr id="45" name="椭圆 57">
              <a:extLst>
                <a:ext uri="{FF2B5EF4-FFF2-40B4-BE49-F238E27FC236}">
                  <a16:creationId xmlns:a16="http://schemas.microsoft.com/office/drawing/2014/main" id="{3D520120-4109-49DA-BFB1-0160245A7530}"/>
                </a:ext>
              </a:extLst>
            </p:cNvPr>
            <p:cNvSpPr/>
            <p:nvPr/>
          </p:nvSpPr>
          <p:spPr>
            <a:xfrm flipH="1">
              <a:off x="5647775" y="5164197"/>
              <a:ext cx="108000" cy="108000"/>
            </a:xfrm>
            <a:prstGeom prst="ellipse">
              <a:avLst/>
            </a:prstGeom>
            <a:grpFill/>
            <a:ln>
              <a:solidFill>
                <a:srgbClr val="B2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6" name="直接连接符 58">
              <a:extLst>
                <a:ext uri="{FF2B5EF4-FFF2-40B4-BE49-F238E27FC236}">
                  <a16:creationId xmlns:a16="http://schemas.microsoft.com/office/drawing/2014/main" id="{A8EE1EB6-984E-48D6-9C0E-5CF2FA96B1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820" y="5218197"/>
              <a:ext cx="886117" cy="0"/>
            </a:xfrm>
            <a:prstGeom prst="line">
              <a:avLst/>
            </a:prstGeom>
            <a:grpFill/>
            <a:ln w="12700">
              <a:solidFill>
                <a:srgbClr val="B2222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59">
              <a:extLst>
                <a:ext uri="{FF2B5EF4-FFF2-40B4-BE49-F238E27FC236}">
                  <a16:creationId xmlns:a16="http://schemas.microsoft.com/office/drawing/2014/main" id="{732FAD5A-D769-4640-976E-4B7F81080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5107" y="5218197"/>
              <a:ext cx="2215713" cy="0"/>
            </a:xfrm>
            <a:prstGeom prst="line">
              <a:avLst/>
            </a:prstGeom>
            <a:grpFill/>
            <a:ln w="12700">
              <a:solidFill>
                <a:srgbClr val="B22222"/>
              </a:solidFill>
              <a:prstDash val="lg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63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شكل حر: شكل 144">
            <a:extLst>
              <a:ext uri="{FF2B5EF4-FFF2-40B4-BE49-F238E27FC236}">
                <a16:creationId xmlns:a16="http://schemas.microsoft.com/office/drawing/2014/main" id="{DC7AF4C4-CD08-42E7-BEE7-D4644DC9D23A}"/>
              </a:ext>
            </a:extLst>
          </p:cNvPr>
          <p:cNvSpPr/>
          <p:nvPr/>
        </p:nvSpPr>
        <p:spPr>
          <a:xfrm flipV="1">
            <a:off x="0" y="-2562"/>
            <a:ext cx="12192000" cy="2874244"/>
          </a:xfrm>
          <a:custGeom>
            <a:avLst/>
            <a:gdLst>
              <a:gd name="connsiteX0" fmla="*/ 0 w 12192000"/>
              <a:gd name="connsiteY0" fmla="*/ 2407948 h 2407948"/>
              <a:gd name="connsiteX1" fmla="*/ 12192000 w 12192000"/>
              <a:gd name="connsiteY1" fmla="*/ 2407948 h 2407948"/>
              <a:gd name="connsiteX2" fmla="*/ 6096000 w 12192000"/>
              <a:gd name="connsiteY2" fmla="*/ 0 h 240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2407948">
                <a:moveTo>
                  <a:pt x="0" y="2407948"/>
                </a:moveTo>
                <a:lnTo>
                  <a:pt x="12192000" y="2407948"/>
                </a:lnTo>
                <a:lnTo>
                  <a:pt x="609600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/>
          </a:p>
        </p:txBody>
      </p:sp>
      <p:sp>
        <p:nvSpPr>
          <p:cNvPr id="7" name="矩形 11">
            <a:extLst>
              <a:ext uri="{FF2B5EF4-FFF2-40B4-BE49-F238E27FC236}">
                <a16:creationId xmlns:a16="http://schemas.microsoft.com/office/drawing/2014/main" id="{E3D7F107-3EA3-48FA-AA4A-3ECFF96A479F}"/>
              </a:ext>
            </a:extLst>
          </p:cNvPr>
          <p:cNvSpPr/>
          <p:nvPr/>
        </p:nvSpPr>
        <p:spPr>
          <a:xfrm>
            <a:off x="138821" y="3429000"/>
            <a:ext cx="2814703" cy="31832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3">
            <a:extLst>
              <a:ext uri="{FF2B5EF4-FFF2-40B4-BE49-F238E27FC236}">
                <a16:creationId xmlns:a16="http://schemas.microsoft.com/office/drawing/2014/main" id="{F90550D1-1445-4643-A347-63446F44EDF4}"/>
              </a:ext>
            </a:extLst>
          </p:cNvPr>
          <p:cNvSpPr txBox="1"/>
          <p:nvPr/>
        </p:nvSpPr>
        <p:spPr>
          <a:xfrm>
            <a:off x="342577" y="4108403"/>
            <a:ext cx="2459611" cy="353943"/>
          </a:xfrm>
          <a:prstGeom prst="rect">
            <a:avLst/>
          </a:prstGeom>
          <a:solidFill>
            <a:srgbClr val="B222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chemeClr val="bg2"/>
                </a:solidFill>
                <a:latin typeface="Century Gothic" panose="020B0502020202020204" pitchFamily="34" charset="0"/>
              </a:rPr>
              <a:t>Abd El-Malek Anas</a:t>
            </a:r>
            <a:endParaRPr lang="zh-CN" altLang="en-US" sz="1700" b="1" dirty="0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2" name="组合 53">
            <a:extLst>
              <a:ext uri="{FF2B5EF4-FFF2-40B4-BE49-F238E27FC236}">
                <a16:creationId xmlns:a16="http://schemas.microsoft.com/office/drawing/2014/main" id="{F5146AEA-050B-466D-A916-F643688C94D2}"/>
              </a:ext>
            </a:extLst>
          </p:cNvPr>
          <p:cNvGrpSpPr/>
          <p:nvPr/>
        </p:nvGrpSpPr>
        <p:grpSpPr>
          <a:xfrm>
            <a:off x="3181405" y="3425055"/>
            <a:ext cx="2814703" cy="3183229"/>
            <a:chOff x="1036258" y="3429000"/>
            <a:chExt cx="2916671" cy="2260600"/>
          </a:xfrm>
          <a:solidFill>
            <a:schemeClr val="bg2"/>
          </a:solidFill>
        </p:grpSpPr>
        <p:sp>
          <p:nvSpPr>
            <p:cNvPr id="63" name="矩形 11">
              <a:extLst>
                <a:ext uri="{FF2B5EF4-FFF2-40B4-BE49-F238E27FC236}">
                  <a16:creationId xmlns:a16="http://schemas.microsoft.com/office/drawing/2014/main" id="{9A53A93F-E80D-4478-8033-52BACFD474E2}"/>
                </a:ext>
              </a:extLst>
            </p:cNvPr>
            <p:cNvSpPr/>
            <p:nvPr/>
          </p:nvSpPr>
          <p:spPr>
            <a:xfrm>
              <a:off x="1036258" y="3429000"/>
              <a:ext cx="2916671" cy="2260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文本框 13">
              <a:extLst>
                <a:ext uri="{FF2B5EF4-FFF2-40B4-BE49-F238E27FC236}">
                  <a16:creationId xmlns:a16="http://schemas.microsoft.com/office/drawing/2014/main" id="{C2AD79CD-F65D-4D89-996A-925CF4BCA09E}"/>
                </a:ext>
              </a:extLst>
            </p:cNvPr>
            <p:cNvSpPr txBox="1"/>
            <p:nvPr/>
          </p:nvSpPr>
          <p:spPr>
            <a:xfrm>
              <a:off x="1191558" y="4369409"/>
              <a:ext cx="2604552" cy="11365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rgbClr val="C00000"/>
                  </a:solidFill>
                  <a:latin typeface="Century Gothic" panose="020B0502020202020204" pitchFamily="34" charset="0"/>
                </a:rPr>
                <a:t>Data Base.</a:t>
              </a:r>
            </a:p>
            <a:p>
              <a:pPr algn="l"/>
              <a:r>
                <a:rPr lang="en-US" altLang="zh-CN" sz="1400" b="1" dirty="0">
                  <a:solidFill>
                    <a:srgbClr val="C00000"/>
                  </a:solidFill>
                  <a:latin typeface="Century Gothic" panose="020B0502020202020204" pitchFamily="34" charset="0"/>
                  <a:cs typeface="+mn-ea"/>
                  <a:sym typeface="+mn-lt"/>
                </a:rPr>
                <a:t>Stored Procedures. </a:t>
              </a:r>
            </a:p>
            <a:p>
              <a:pPr algn="l"/>
              <a:r>
                <a:rPr lang="en-US" altLang="zh-CN" sz="1400" b="1" dirty="0">
                  <a:solidFill>
                    <a:srgbClr val="C00000"/>
                  </a:solidFill>
                  <a:latin typeface="Century Gothic" panose="020B0502020202020204" pitchFamily="34" charset="0"/>
                  <a:cs typeface="+mn-ea"/>
                  <a:sym typeface="+mn-lt"/>
                </a:rPr>
                <a:t>Examination System App; </a:t>
              </a:r>
              <a:r>
                <a:rPr lang="en-US" altLang="zh-CN" sz="1400" dirty="0">
                  <a:solidFill>
                    <a:srgbClr val="C00000"/>
                  </a:solidFill>
                  <a:latin typeface="Century Gothic" panose="020B0502020202020204" pitchFamily="34" charset="0"/>
                  <a:cs typeface="+mn-ea"/>
                  <a:sym typeface="+mn-lt"/>
                </a:rPr>
                <a:t>“Linking between the Data Base and the desktop App, Exception Handling, Testing the code.</a:t>
              </a:r>
              <a:endParaRPr lang="ar-EG" altLang="zh-CN" sz="1400" dirty="0">
                <a:solidFill>
                  <a:srgbClr val="C00000"/>
                </a:solidFill>
                <a:latin typeface="Century Gothic" panose="020B050202020202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74" name="文本框 3">
            <a:extLst>
              <a:ext uri="{FF2B5EF4-FFF2-40B4-BE49-F238E27FC236}">
                <a16:creationId xmlns:a16="http://schemas.microsoft.com/office/drawing/2014/main" id="{25257DED-BEE4-4A56-B059-52BABB3F78A0}"/>
              </a:ext>
            </a:extLst>
          </p:cNvPr>
          <p:cNvSpPr txBox="1"/>
          <p:nvPr/>
        </p:nvSpPr>
        <p:spPr>
          <a:xfrm>
            <a:off x="3367379" y="3964654"/>
            <a:ext cx="2459611" cy="615553"/>
          </a:xfrm>
          <a:prstGeom prst="rect">
            <a:avLst/>
          </a:prstGeom>
          <a:solidFill>
            <a:srgbClr val="B222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chemeClr val="bg2"/>
                </a:solidFill>
                <a:latin typeface="Century Gothic" panose="020B0502020202020204" pitchFamily="34" charset="0"/>
              </a:rPr>
              <a:t>Mahmoud Abd El-Hakam</a:t>
            </a:r>
            <a:endParaRPr lang="zh-CN" altLang="en-US" sz="1700" b="1" dirty="0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75" name="组合 53">
            <a:extLst>
              <a:ext uri="{FF2B5EF4-FFF2-40B4-BE49-F238E27FC236}">
                <a16:creationId xmlns:a16="http://schemas.microsoft.com/office/drawing/2014/main" id="{B1285899-69FE-4FA5-B658-AF8AC732BA84}"/>
              </a:ext>
            </a:extLst>
          </p:cNvPr>
          <p:cNvGrpSpPr/>
          <p:nvPr/>
        </p:nvGrpSpPr>
        <p:grpSpPr>
          <a:xfrm>
            <a:off x="6240846" y="3425055"/>
            <a:ext cx="2814703" cy="3183229"/>
            <a:chOff x="1036258" y="3429000"/>
            <a:chExt cx="2916671" cy="2260600"/>
          </a:xfrm>
          <a:solidFill>
            <a:schemeClr val="bg2"/>
          </a:solidFill>
        </p:grpSpPr>
        <p:sp>
          <p:nvSpPr>
            <p:cNvPr id="76" name="矩形 11">
              <a:extLst>
                <a:ext uri="{FF2B5EF4-FFF2-40B4-BE49-F238E27FC236}">
                  <a16:creationId xmlns:a16="http://schemas.microsoft.com/office/drawing/2014/main" id="{55911656-4499-4F10-B0ED-C5A71E98C4F1}"/>
                </a:ext>
              </a:extLst>
            </p:cNvPr>
            <p:cNvSpPr/>
            <p:nvPr/>
          </p:nvSpPr>
          <p:spPr>
            <a:xfrm>
              <a:off x="1036258" y="3429000"/>
              <a:ext cx="2916671" cy="2260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13">
              <a:extLst>
                <a:ext uri="{FF2B5EF4-FFF2-40B4-BE49-F238E27FC236}">
                  <a16:creationId xmlns:a16="http://schemas.microsoft.com/office/drawing/2014/main" id="{8479BDD0-D211-4811-9C1A-D2E7B0EE4E52}"/>
                </a:ext>
              </a:extLst>
            </p:cNvPr>
            <p:cNvSpPr txBox="1"/>
            <p:nvPr/>
          </p:nvSpPr>
          <p:spPr>
            <a:xfrm>
              <a:off x="1191558" y="4369409"/>
              <a:ext cx="2604552" cy="126770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rgbClr val="C00000"/>
                  </a:solidFill>
                  <a:latin typeface="Century Gothic" panose="020B0502020202020204" pitchFamily="34" charset="0"/>
                </a:rPr>
                <a:t>SSRS.</a:t>
              </a:r>
            </a:p>
            <a:p>
              <a:pPr algn="l"/>
              <a:r>
                <a:rPr lang="en-US" altLang="zh-CN" sz="1400" b="1" dirty="0">
                  <a:solidFill>
                    <a:srgbClr val="C00000"/>
                  </a:solidFill>
                  <a:latin typeface="Century Gothic" panose="020B0502020202020204" pitchFamily="34" charset="0"/>
                </a:rPr>
                <a:t>Examination System App;</a:t>
              </a:r>
            </a:p>
            <a:p>
              <a:pPr algn="l"/>
              <a:r>
                <a:rPr lang="en-US" altLang="zh-CN" sz="1400" dirty="0">
                  <a:solidFill>
                    <a:srgbClr val="C00000"/>
                  </a:solidFill>
                  <a:latin typeface="Century Gothic" panose="020B0502020202020204" pitchFamily="34" charset="0"/>
                </a:rPr>
                <a:t>Designing the Desktop App, Running functions and others.</a:t>
              </a:r>
              <a:endParaRPr lang="en-US" altLang="zh-CN" sz="1400" b="1" dirty="0">
                <a:solidFill>
                  <a:srgbClr val="C00000"/>
                </a:solidFill>
                <a:latin typeface="Century Gothic" panose="020B0502020202020204" pitchFamily="34" charset="0"/>
              </a:endParaRPr>
            </a:p>
            <a:p>
              <a:pPr algn="l"/>
              <a:r>
                <a:rPr lang="en-US" altLang="zh-CN" sz="1400" b="1" dirty="0">
                  <a:solidFill>
                    <a:srgbClr val="C00000"/>
                  </a:solidFill>
                  <a:latin typeface="Century Gothic" panose="020B0502020202020204" pitchFamily="34" charset="0"/>
                </a:rPr>
                <a:t>Documentation.</a:t>
              </a:r>
              <a:endParaRPr lang="zh-CN" altLang="en-US" sz="1400" dirty="0">
                <a:solidFill>
                  <a:srgbClr val="C00000"/>
                </a:solidFill>
                <a:latin typeface="Century Gothic" panose="020B0502020202020204" pitchFamily="34" charset="0"/>
                <a:cs typeface="+mn-ea"/>
                <a:sym typeface="+mn-lt"/>
              </a:endParaRPr>
            </a:p>
            <a:p>
              <a:pPr algn="l"/>
              <a:r>
                <a:rPr lang="en-US" altLang="zh-CN" sz="1400" b="1" dirty="0">
                  <a:solidFill>
                    <a:srgbClr val="C00000"/>
                  </a:solidFill>
                  <a:latin typeface="Century Gothic" panose="020B0502020202020204" pitchFamily="34" charset="0"/>
                </a:rPr>
                <a:t>Presentation </a:t>
              </a:r>
            </a:p>
            <a:p>
              <a:pPr algn="l"/>
              <a:endParaRPr lang="zh-CN" altLang="en-US" sz="1200" dirty="0">
                <a:solidFill>
                  <a:srgbClr val="C00000"/>
                </a:solidFill>
                <a:latin typeface="Century Gothic" panose="020B050202020202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87" name="文本框 3">
            <a:extLst>
              <a:ext uri="{FF2B5EF4-FFF2-40B4-BE49-F238E27FC236}">
                <a16:creationId xmlns:a16="http://schemas.microsoft.com/office/drawing/2014/main" id="{2426C514-0A1D-4AE9-9D75-2D7F78F0049B}"/>
              </a:ext>
            </a:extLst>
          </p:cNvPr>
          <p:cNvSpPr txBox="1"/>
          <p:nvPr/>
        </p:nvSpPr>
        <p:spPr>
          <a:xfrm>
            <a:off x="6444602" y="4104458"/>
            <a:ext cx="2459611" cy="353943"/>
          </a:xfrm>
          <a:prstGeom prst="rect">
            <a:avLst/>
          </a:prstGeom>
          <a:solidFill>
            <a:srgbClr val="B222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chemeClr val="bg2"/>
                </a:solidFill>
                <a:latin typeface="Century Gothic" panose="020B0502020202020204" pitchFamily="34" charset="0"/>
              </a:rPr>
              <a:t>Mohamed Atef</a:t>
            </a:r>
            <a:endParaRPr lang="zh-CN" altLang="en-US" sz="1700" b="1" dirty="0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88" name="组合 53">
            <a:extLst>
              <a:ext uri="{FF2B5EF4-FFF2-40B4-BE49-F238E27FC236}">
                <a16:creationId xmlns:a16="http://schemas.microsoft.com/office/drawing/2014/main" id="{73B292BE-8A8B-49FA-8158-E835D9FD8A0B}"/>
              </a:ext>
            </a:extLst>
          </p:cNvPr>
          <p:cNvGrpSpPr/>
          <p:nvPr/>
        </p:nvGrpSpPr>
        <p:grpSpPr>
          <a:xfrm>
            <a:off x="9264708" y="3429000"/>
            <a:ext cx="2788471" cy="3183229"/>
            <a:chOff x="1036258" y="3429000"/>
            <a:chExt cx="2916671" cy="2260600"/>
          </a:xfrm>
          <a:solidFill>
            <a:schemeClr val="bg2"/>
          </a:solidFill>
        </p:grpSpPr>
        <p:sp>
          <p:nvSpPr>
            <p:cNvPr id="89" name="矩形 11">
              <a:extLst>
                <a:ext uri="{FF2B5EF4-FFF2-40B4-BE49-F238E27FC236}">
                  <a16:creationId xmlns:a16="http://schemas.microsoft.com/office/drawing/2014/main" id="{6F595894-A117-430B-B7D8-379AC49063BB}"/>
                </a:ext>
              </a:extLst>
            </p:cNvPr>
            <p:cNvSpPr/>
            <p:nvPr/>
          </p:nvSpPr>
          <p:spPr>
            <a:xfrm>
              <a:off x="1036258" y="3429000"/>
              <a:ext cx="2916671" cy="2260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文本框 13">
              <a:extLst>
                <a:ext uri="{FF2B5EF4-FFF2-40B4-BE49-F238E27FC236}">
                  <a16:creationId xmlns:a16="http://schemas.microsoft.com/office/drawing/2014/main" id="{8E5A8F14-8CA4-4B07-8977-8F77FDC328CA}"/>
                </a:ext>
              </a:extLst>
            </p:cNvPr>
            <p:cNvSpPr txBox="1"/>
            <p:nvPr/>
          </p:nvSpPr>
          <p:spPr>
            <a:xfrm>
              <a:off x="1191558" y="4369409"/>
              <a:ext cx="2604552" cy="12677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rgbClr val="C00000"/>
                  </a:solidFill>
                  <a:latin typeface="+mn-ea"/>
                  <a:cs typeface="+mn-ea"/>
                  <a:sym typeface="+mn-lt"/>
                </a:rPr>
                <a:t>Power Bi.</a:t>
              </a:r>
              <a:endParaRPr lang="ar-EG" altLang="zh-CN" sz="1400" b="1" dirty="0">
                <a:solidFill>
                  <a:srgbClr val="C00000"/>
                </a:solidFill>
                <a:latin typeface="+mn-ea"/>
                <a:cs typeface="+mn-ea"/>
                <a:sym typeface="+mn-lt"/>
              </a:endParaRPr>
            </a:p>
            <a:p>
              <a:pPr algn="l"/>
              <a:r>
                <a:rPr lang="en-US" altLang="zh-CN" sz="1400" dirty="0">
                  <a:solidFill>
                    <a:srgbClr val="C00000"/>
                  </a:solidFill>
                  <a:latin typeface="+mn-ea"/>
                  <a:cs typeface="+mn-ea"/>
                  <a:sym typeface="+mn-lt"/>
                </a:rPr>
                <a:t>Analyzing Data.</a:t>
              </a:r>
              <a:endParaRPr lang="en-US" altLang="zh-CN" sz="1400" b="1" dirty="0">
                <a:solidFill>
                  <a:srgbClr val="C00000"/>
                </a:solidFill>
                <a:latin typeface="+mn-ea"/>
                <a:cs typeface="+mn-ea"/>
                <a:sym typeface="+mn-lt"/>
              </a:endParaRPr>
            </a:p>
            <a:p>
              <a:pPr algn="l"/>
              <a:r>
                <a:rPr lang="en-US" altLang="zh-CN" sz="1400" dirty="0">
                  <a:solidFill>
                    <a:srgbClr val="C00000"/>
                  </a:solidFill>
                  <a:latin typeface="+mn-ea"/>
                  <a:cs typeface="+mn-ea"/>
                  <a:sym typeface="+mn-lt"/>
                </a:rPr>
                <a:t>create Dashboards and Get insights.</a:t>
              </a:r>
              <a:endParaRPr lang="ar-EG" altLang="zh-CN" sz="1400" dirty="0">
                <a:solidFill>
                  <a:srgbClr val="C00000"/>
                </a:solidFill>
                <a:latin typeface="+mn-ea"/>
                <a:cs typeface="+mn-ea"/>
                <a:sym typeface="+mn-lt"/>
              </a:endParaRPr>
            </a:p>
            <a:p>
              <a:pPr algn="l"/>
              <a:r>
                <a:rPr lang="en-US" altLang="zh-CN" sz="1400" dirty="0">
                  <a:solidFill>
                    <a:srgbClr val="C00000"/>
                  </a:solidFill>
                  <a:latin typeface="+mn-ea"/>
                  <a:cs typeface="+mn-ea"/>
                  <a:sym typeface="+mn-lt"/>
                </a:rPr>
                <a:t>API Graph of Facebook &amp; Linked in Social Media Websites.</a:t>
              </a:r>
              <a:endParaRPr lang="ar-EG" altLang="zh-CN" sz="1400" dirty="0">
                <a:solidFill>
                  <a:srgbClr val="C00000"/>
                </a:solidFill>
                <a:latin typeface="+mn-ea"/>
                <a:cs typeface="+mn-ea"/>
                <a:sym typeface="+mn-lt"/>
              </a:endParaRPr>
            </a:p>
            <a:p>
              <a:pPr algn="l"/>
              <a:endParaRPr lang="zh-CN" altLang="en-US" sz="1200" dirty="0">
                <a:solidFill>
                  <a:srgbClr val="C00000"/>
                </a:solidFill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100" name="文本框 3">
            <a:extLst>
              <a:ext uri="{FF2B5EF4-FFF2-40B4-BE49-F238E27FC236}">
                <a16:creationId xmlns:a16="http://schemas.microsoft.com/office/drawing/2014/main" id="{B3DC3809-EF0F-4EBD-B5FB-4AC3A80A995D}"/>
              </a:ext>
            </a:extLst>
          </p:cNvPr>
          <p:cNvSpPr txBox="1"/>
          <p:nvPr/>
        </p:nvSpPr>
        <p:spPr>
          <a:xfrm>
            <a:off x="9468464" y="4108403"/>
            <a:ext cx="2459611" cy="353943"/>
          </a:xfrm>
          <a:prstGeom prst="rect">
            <a:avLst/>
          </a:prstGeom>
          <a:solidFill>
            <a:srgbClr val="B222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chemeClr val="bg2"/>
                </a:solidFill>
                <a:latin typeface="Century Gothic" panose="020B0502020202020204" pitchFamily="34" charset="0"/>
              </a:rPr>
              <a:t>Hanan Othman</a:t>
            </a:r>
            <a:endParaRPr lang="zh-CN" altLang="en-US" sz="1700" b="1" dirty="0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0DA53CEB-61B2-49C0-ACDE-67D622CC1929}"/>
              </a:ext>
            </a:extLst>
          </p:cNvPr>
          <p:cNvSpPr txBox="1"/>
          <p:nvPr/>
        </p:nvSpPr>
        <p:spPr>
          <a:xfrm>
            <a:off x="2321317" y="50800"/>
            <a:ext cx="8138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2"/>
                </a:solidFill>
                <a:latin typeface="Staatliches" panose="020B0604020202020204" charset="0"/>
              </a:rPr>
              <a:t>EXAMINATION SYSTEM PROJECT</a:t>
            </a:r>
          </a:p>
          <a:p>
            <a:pPr algn="ctr"/>
            <a:r>
              <a:rPr lang="en-US" altLang="zh-CN" sz="2400" u="sng" dirty="0">
                <a:solidFill>
                  <a:schemeClr val="bg2"/>
                </a:solidFill>
                <a:latin typeface="Century Gothic" panose="020B0502020202020204" pitchFamily="34" charset="0"/>
              </a:rPr>
              <a:t>Team Member Roles</a:t>
            </a:r>
            <a:endParaRPr lang="zh-CN" altLang="en-US" sz="2400" u="sng" dirty="0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09" name="直接连接符 127">
            <a:extLst>
              <a:ext uri="{FF2B5EF4-FFF2-40B4-BE49-F238E27FC236}">
                <a16:creationId xmlns:a16="http://schemas.microsoft.com/office/drawing/2014/main" id="{42BEB06A-4341-4C29-80C2-8178F9A24541}"/>
              </a:ext>
            </a:extLst>
          </p:cNvPr>
          <p:cNvCxnSpPr>
            <a:cxnSpLocks/>
          </p:cNvCxnSpPr>
          <p:nvPr/>
        </p:nvCxnSpPr>
        <p:spPr>
          <a:xfrm flipH="1">
            <a:off x="6096000" y="50800"/>
            <a:ext cx="6096000" cy="2860675"/>
          </a:xfrm>
          <a:prstGeom prst="line">
            <a:avLst/>
          </a:prstGeom>
          <a:ln w="127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24">
            <a:extLst>
              <a:ext uri="{FF2B5EF4-FFF2-40B4-BE49-F238E27FC236}">
                <a16:creationId xmlns:a16="http://schemas.microsoft.com/office/drawing/2014/main" id="{C1276B9B-2A74-4D45-B10D-3CD349786AB2}"/>
              </a:ext>
            </a:extLst>
          </p:cNvPr>
          <p:cNvCxnSpPr>
            <a:cxnSpLocks/>
          </p:cNvCxnSpPr>
          <p:nvPr/>
        </p:nvCxnSpPr>
        <p:spPr>
          <a:xfrm>
            <a:off x="0" y="50800"/>
            <a:ext cx="6096000" cy="2860675"/>
          </a:xfrm>
          <a:prstGeom prst="line">
            <a:avLst/>
          </a:prstGeom>
          <a:ln w="1270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椭圆 30">
            <a:extLst>
              <a:ext uri="{FF2B5EF4-FFF2-40B4-BE49-F238E27FC236}">
                <a16:creationId xmlns:a16="http://schemas.microsoft.com/office/drawing/2014/main" id="{555CDA56-0689-4EF4-A837-E50D5B3C8C51}"/>
              </a:ext>
            </a:extLst>
          </p:cNvPr>
          <p:cNvSpPr/>
          <p:nvPr/>
        </p:nvSpPr>
        <p:spPr>
          <a:xfrm rot="228033">
            <a:off x="5929160" y="1466793"/>
            <a:ext cx="3455261" cy="307301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2" name="椭圆 30">
            <a:extLst>
              <a:ext uri="{FF2B5EF4-FFF2-40B4-BE49-F238E27FC236}">
                <a16:creationId xmlns:a16="http://schemas.microsoft.com/office/drawing/2014/main" id="{088B111B-8A71-4541-9158-E4BB7B8513D0}"/>
              </a:ext>
            </a:extLst>
          </p:cNvPr>
          <p:cNvSpPr/>
          <p:nvPr/>
        </p:nvSpPr>
        <p:spPr>
          <a:xfrm rot="228033">
            <a:off x="9708549" y="1947280"/>
            <a:ext cx="2184981" cy="196888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3" name="椭圆 30">
            <a:extLst>
              <a:ext uri="{FF2B5EF4-FFF2-40B4-BE49-F238E27FC236}">
                <a16:creationId xmlns:a16="http://schemas.microsoft.com/office/drawing/2014/main" id="{8713E927-9576-48F1-AD78-ECC7B4A518BA}"/>
              </a:ext>
            </a:extLst>
          </p:cNvPr>
          <p:cNvSpPr/>
          <p:nvPr/>
        </p:nvSpPr>
        <p:spPr>
          <a:xfrm rot="228033">
            <a:off x="455429" y="1895889"/>
            <a:ext cx="2183353" cy="195158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4" name="椭圆 30">
            <a:extLst>
              <a:ext uri="{FF2B5EF4-FFF2-40B4-BE49-F238E27FC236}">
                <a16:creationId xmlns:a16="http://schemas.microsoft.com/office/drawing/2014/main" id="{66BDE65C-2705-4F82-96AE-25CAF2CBDD49}"/>
              </a:ext>
            </a:extLst>
          </p:cNvPr>
          <p:cNvSpPr/>
          <p:nvPr/>
        </p:nvSpPr>
        <p:spPr>
          <a:xfrm>
            <a:off x="3433868" y="1950615"/>
            <a:ext cx="2204422" cy="193311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5" name="文本框 13">
            <a:extLst>
              <a:ext uri="{FF2B5EF4-FFF2-40B4-BE49-F238E27FC236}">
                <a16:creationId xmlns:a16="http://schemas.microsoft.com/office/drawing/2014/main" id="{C323C8A3-811F-41D4-8FED-2FC7098B5183}"/>
              </a:ext>
            </a:extLst>
          </p:cNvPr>
          <p:cNvSpPr txBox="1"/>
          <p:nvPr/>
        </p:nvSpPr>
        <p:spPr>
          <a:xfrm>
            <a:off x="187565" y="4862780"/>
            <a:ext cx="2513496" cy="7078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ERD. </a:t>
            </a:r>
          </a:p>
          <a:p>
            <a:pPr algn="l"/>
            <a:r>
              <a:rPr lang="en-US" altLang="zh-CN" sz="1400" b="1" dirty="0">
                <a:solidFill>
                  <a:srgbClr val="C00000"/>
                </a:solidFill>
                <a:latin typeface="Century Gothic" panose="020B0502020202020204" pitchFamily="34" charset="0"/>
                <a:cs typeface="+mn-ea"/>
                <a:sym typeface="+mn-lt"/>
              </a:rPr>
              <a:t>Mapping.</a:t>
            </a:r>
          </a:p>
          <a:p>
            <a:pPr algn="l"/>
            <a:r>
              <a:rPr lang="en-US" altLang="zh-CN" sz="1200" b="1" dirty="0">
                <a:solidFill>
                  <a:srgbClr val="C00000"/>
                </a:solidFill>
                <a:latin typeface="Century Gothic" panose="020B0502020202020204" pitchFamily="34" charset="0"/>
                <a:cs typeface="+mn-ea"/>
                <a:sym typeface="+mn-lt"/>
              </a:rPr>
              <a:t>Database.</a:t>
            </a:r>
          </a:p>
        </p:txBody>
      </p:sp>
    </p:spTree>
    <p:extLst>
      <p:ext uri="{BB962C8B-B14F-4D97-AF65-F5344CB8AC3E}">
        <p14:creationId xmlns:p14="http://schemas.microsoft.com/office/powerpoint/2010/main" val="362409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>
            <a:extLst>
              <a:ext uri="{FF2B5EF4-FFF2-40B4-BE49-F238E27FC236}">
                <a16:creationId xmlns:a16="http://schemas.microsoft.com/office/drawing/2014/main" id="{1CABA112-CA65-4C6C-9910-1185A8FB05CA}"/>
              </a:ext>
            </a:extLst>
          </p:cNvPr>
          <p:cNvSpPr/>
          <p:nvPr/>
        </p:nvSpPr>
        <p:spPr>
          <a:xfrm rot="5400000">
            <a:off x="975360" y="-975360"/>
            <a:ext cx="3429000" cy="5379720"/>
          </a:xfrm>
          <a:prstGeom prst="rt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CB5B6C75-361D-4B7D-96CF-958B93431D3C}"/>
              </a:ext>
            </a:extLst>
          </p:cNvPr>
          <p:cNvSpPr/>
          <p:nvPr/>
        </p:nvSpPr>
        <p:spPr>
          <a:xfrm rot="5400000" flipH="1" flipV="1">
            <a:off x="7787642" y="2453640"/>
            <a:ext cx="3429000" cy="5379720"/>
          </a:xfrm>
          <a:prstGeom prst="rt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: 圆角 9">
            <a:extLst>
              <a:ext uri="{FF2B5EF4-FFF2-40B4-BE49-F238E27FC236}">
                <a16:creationId xmlns:a16="http://schemas.microsoft.com/office/drawing/2014/main" id="{5FDADD20-710F-4C44-95BE-FB6F612D8F65}"/>
              </a:ext>
            </a:extLst>
          </p:cNvPr>
          <p:cNvSpPr/>
          <p:nvPr/>
        </p:nvSpPr>
        <p:spPr>
          <a:xfrm>
            <a:off x="392430" y="401548"/>
            <a:ext cx="11407140" cy="6054904"/>
          </a:xfrm>
          <a:prstGeom prst="roundRect">
            <a:avLst>
              <a:gd name="adj" fmla="val 4586"/>
            </a:avLst>
          </a:prstGeom>
          <a:solidFill>
            <a:schemeClr val="bg2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14">
            <a:extLst>
              <a:ext uri="{FF2B5EF4-FFF2-40B4-BE49-F238E27FC236}">
                <a16:creationId xmlns:a16="http://schemas.microsoft.com/office/drawing/2014/main" id="{0E9B0C31-A71C-4DEB-836B-8D1DAA883F8F}"/>
              </a:ext>
            </a:extLst>
          </p:cNvPr>
          <p:cNvGrpSpPr/>
          <p:nvPr/>
        </p:nvGrpSpPr>
        <p:grpSpPr>
          <a:xfrm>
            <a:off x="392430" y="2480065"/>
            <a:ext cx="9109712" cy="1785104"/>
            <a:chOff x="2508242" y="2488758"/>
            <a:chExt cx="8360650" cy="1785104"/>
          </a:xfrm>
        </p:grpSpPr>
        <p:sp>
          <p:nvSpPr>
            <p:cNvPr id="10" name="文本框 11">
              <a:extLst>
                <a:ext uri="{FF2B5EF4-FFF2-40B4-BE49-F238E27FC236}">
                  <a16:creationId xmlns:a16="http://schemas.microsoft.com/office/drawing/2014/main" id="{89FFDD02-A97B-4891-8E79-5796799E86D6}"/>
                </a:ext>
              </a:extLst>
            </p:cNvPr>
            <p:cNvSpPr txBox="1"/>
            <p:nvPr/>
          </p:nvSpPr>
          <p:spPr>
            <a:xfrm>
              <a:off x="4400727" y="2747226"/>
              <a:ext cx="646816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6000" dirty="0">
                  <a:solidFill>
                    <a:srgbClr val="B22222"/>
                  </a:solidFill>
                  <a:latin typeface="Century Gothic" panose="020B0502020202020204" pitchFamily="34" charset="0"/>
                </a:rPr>
                <a:t>ERD &amp; Mapping</a:t>
              </a:r>
              <a:endParaRPr lang="zh-CN" altLang="en-US" sz="6000" dirty="0">
                <a:solidFill>
                  <a:srgbClr val="B22222"/>
                </a:solidFill>
                <a:latin typeface="Century Gothic" panose="020B0502020202020204" pitchFamily="34" charset="0"/>
              </a:endParaRPr>
            </a:p>
            <a:p>
              <a:pPr algn="l"/>
              <a:r>
                <a:rPr lang="en-US" altLang="zh-CN" sz="2400" dirty="0">
                  <a:solidFill>
                    <a:srgbClr val="B22222"/>
                  </a:solidFill>
                  <a:latin typeface="Century Gothic" panose="020B0502020202020204" pitchFamily="34" charset="0"/>
                </a:rPr>
                <a:t>Entity Relationship Diagram</a:t>
              </a:r>
            </a:p>
          </p:txBody>
        </p:sp>
        <p:sp>
          <p:nvSpPr>
            <p:cNvPr id="11" name="文本框 13">
              <a:extLst>
                <a:ext uri="{FF2B5EF4-FFF2-40B4-BE49-F238E27FC236}">
                  <a16:creationId xmlns:a16="http://schemas.microsoft.com/office/drawing/2014/main" id="{9C62D565-028D-4889-A561-D004A29A7964}"/>
                </a:ext>
              </a:extLst>
            </p:cNvPr>
            <p:cNvSpPr txBox="1"/>
            <p:nvPr/>
          </p:nvSpPr>
          <p:spPr>
            <a:xfrm>
              <a:off x="2508242" y="2488758"/>
              <a:ext cx="201184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0" dirty="0">
                  <a:solidFill>
                    <a:srgbClr val="B22222"/>
                  </a:solidFill>
                </a:rPr>
                <a:t>01.</a:t>
              </a:r>
              <a:endParaRPr lang="zh-CN" altLang="en-US" sz="11000" dirty="0">
                <a:solidFill>
                  <a:srgbClr val="B22222"/>
                </a:solidFill>
              </a:endParaRPr>
            </a:p>
          </p:txBody>
        </p:sp>
      </p:grpSp>
      <p:pic>
        <p:nvPicPr>
          <p:cNvPr id="17" name="صورة 16">
            <a:extLst>
              <a:ext uri="{FF2B5EF4-FFF2-40B4-BE49-F238E27FC236}">
                <a16:creationId xmlns:a16="http://schemas.microsoft.com/office/drawing/2014/main" id="{6DE6E9C6-92B1-4133-94C3-FAE39F6AC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393" y="1658116"/>
            <a:ext cx="3143852" cy="3429001"/>
          </a:xfrm>
          <a:prstGeom prst="rect">
            <a:avLst/>
          </a:prstGeom>
        </p:spPr>
      </p:pic>
      <p:cxnSp>
        <p:nvCxnSpPr>
          <p:cNvPr id="12" name="直接连接符 10">
            <a:extLst>
              <a:ext uri="{FF2B5EF4-FFF2-40B4-BE49-F238E27FC236}">
                <a16:creationId xmlns:a16="http://schemas.microsoft.com/office/drawing/2014/main" id="{305AA6D5-52D4-4E20-943C-9A95FEC47111}"/>
              </a:ext>
            </a:extLst>
          </p:cNvPr>
          <p:cNvCxnSpPr>
            <a:cxnSpLocks/>
          </p:cNvCxnSpPr>
          <p:nvPr/>
        </p:nvCxnSpPr>
        <p:spPr>
          <a:xfrm>
            <a:off x="737371" y="4468258"/>
            <a:ext cx="7744022" cy="0"/>
          </a:xfrm>
          <a:prstGeom prst="line">
            <a:avLst/>
          </a:prstGeom>
          <a:ln w="15875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92D53CC-0BB7-48DC-AD3B-0262E2435F7B}"/>
              </a:ext>
            </a:extLst>
          </p:cNvPr>
          <p:cNvCxnSpPr>
            <a:cxnSpLocks/>
          </p:cNvCxnSpPr>
          <p:nvPr/>
        </p:nvCxnSpPr>
        <p:spPr>
          <a:xfrm>
            <a:off x="877434" y="2696672"/>
            <a:ext cx="7603959" cy="0"/>
          </a:xfrm>
          <a:prstGeom prst="line">
            <a:avLst/>
          </a:prstGeom>
          <a:ln w="15875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4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B64F60A5-756E-41DF-9CDE-D743FC82027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995688" y="47021"/>
            <a:ext cx="4407105" cy="477054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ERD &amp; Mapping overview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3" name="直接连接符​​ 14">
            <a:extLst>
              <a:ext uri="{FF2B5EF4-FFF2-40B4-BE49-F238E27FC236}">
                <a16:creationId xmlns:a16="http://schemas.microsoft.com/office/drawing/2014/main" id="{998A3B08-0D1C-4714-B391-50A9F509DC8A}"/>
              </a:ext>
            </a:extLst>
          </p:cNvPr>
          <p:cNvCxnSpPr/>
          <p:nvPr/>
        </p:nvCxnSpPr>
        <p:spPr>
          <a:xfrm>
            <a:off x="8589682" y="386760"/>
            <a:ext cx="3057760" cy="0"/>
          </a:xfrm>
          <a:prstGeom prst="line">
            <a:avLst/>
          </a:prstGeom>
          <a:ln w="9525">
            <a:solidFill>
              <a:srgbClr val="B2222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​​ 14">
            <a:extLst>
              <a:ext uri="{FF2B5EF4-FFF2-40B4-BE49-F238E27FC236}">
                <a16:creationId xmlns:a16="http://schemas.microsoft.com/office/drawing/2014/main" id="{5397989A-89D7-4783-ABB5-0FE69C849DAC}"/>
              </a:ext>
            </a:extLst>
          </p:cNvPr>
          <p:cNvCxnSpPr/>
          <p:nvPr/>
        </p:nvCxnSpPr>
        <p:spPr>
          <a:xfrm>
            <a:off x="757886" y="328731"/>
            <a:ext cx="3057760" cy="0"/>
          </a:xfrm>
          <a:prstGeom prst="line">
            <a:avLst/>
          </a:prstGeom>
          <a:ln w="9525">
            <a:solidFill>
              <a:srgbClr val="B2222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10">
            <a:extLst>
              <a:ext uri="{FF2B5EF4-FFF2-40B4-BE49-F238E27FC236}">
                <a16:creationId xmlns:a16="http://schemas.microsoft.com/office/drawing/2014/main" id="{4BCE1765-9920-40F9-AD78-5B21D543A38D}"/>
              </a:ext>
            </a:extLst>
          </p:cNvPr>
          <p:cNvGrpSpPr/>
          <p:nvPr/>
        </p:nvGrpSpPr>
        <p:grpSpPr>
          <a:xfrm>
            <a:off x="2215774" y="2062497"/>
            <a:ext cx="2880319" cy="2401633"/>
            <a:chOff x="1017666" y="1609725"/>
            <a:chExt cx="1241816" cy="1034848"/>
          </a:xfrm>
        </p:grpSpPr>
        <p:sp>
          <p:nvSpPr>
            <p:cNvPr id="35" name="六边形 12">
              <a:extLst>
                <a:ext uri="{FF2B5EF4-FFF2-40B4-BE49-F238E27FC236}">
                  <a16:creationId xmlns:a16="http://schemas.microsoft.com/office/drawing/2014/main" id="{267342B8-6415-4852-98A9-B0ACFC7C0A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7666" y="1609725"/>
              <a:ext cx="1241816" cy="1034848"/>
            </a:xfrm>
            <a:prstGeom prst="hexagon">
              <a:avLst/>
            </a:prstGeom>
            <a:noFill/>
            <a:ln w="6350">
              <a:solidFill>
                <a:srgbClr val="B2222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六边形 13">
              <a:hlinkClick r:id="rId2" action="ppaction://hlinkfile"/>
              <a:extLst>
                <a:ext uri="{FF2B5EF4-FFF2-40B4-BE49-F238E27FC236}">
                  <a16:creationId xmlns:a16="http://schemas.microsoft.com/office/drawing/2014/main" id="{69785EA0-6C8D-4373-9AED-735DAC156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4659" y="1623710"/>
              <a:ext cx="1232180" cy="1020863"/>
            </a:xfrm>
            <a:prstGeom prst="hexagon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5" name="组合 20">
            <a:extLst>
              <a:ext uri="{FF2B5EF4-FFF2-40B4-BE49-F238E27FC236}">
                <a16:creationId xmlns:a16="http://schemas.microsoft.com/office/drawing/2014/main" id="{B7093290-2423-427D-BC70-B3A617D97117}"/>
              </a:ext>
            </a:extLst>
          </p:cNvPr>
          <p:cNvGrpSpPr/>
          <p:nvPr/>
        </p:nvGrpSpPr>
        <p:grpSpPr>
          <a:xfrm>
            <a:off x="4567120" y="855376"/>
            <a:ext cx="3057760" cy="2401633"/>
            <a:chOff x="1017666" y="1609725"/>
            <a:chExt cx="1241816" cy="1034848"/>
          </a:xfrm>
        </p:grpSpPr>
        <p:sp>
          <p:nvSpPr>
            <p:cNvPr id="27" name="六边形 22">
              <a:extLst>
                <a:ext uri="{FF2B5EF4-FFF2-40B4-BE49-F238E27FC236}">
                  <a16:creationId xmlns:a16="http://schemas.microsoft.com/office/drawing/2014/main" id="{C38B2001-5A6B-4AEE-A3AD-3C9BEE91F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7666" y="1609725"/>
              <a:ext cx="1241816" cy="1034848"/>
            </a:xfrm>
            <a:prstGeom prst="hexagon">
              <a:avLst/>
            </a:prstGeom>
            <a:noFill/>
            <a:ln w="6350">
              <a:solidFill>
                <a:srgbClr val="B2222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六边形 23">
              <a:hlinkClick r:id="rId4" action="ppaction://hlinkfile"/>
              <a:extLst>
                <a:ext uri="{FF2B5EF4-FFF2-40B4-BE49-F238E27FC236}">
                  <a16:creationId xmlns:a16="http://schemas.microsoft.com/office/drawing/2014/main" id="{A883CEC5-0BF9-4C34-94D8-D995B6D3E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2599" y="1632727"/>
              <a:ext cx="1209591" cy="999657"/>
            </a:xfrm>
            <a:prstGeom prst="hexagon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Rectangle 13" descr="FD1DDF730CE4456e89755B07FE1653D0# #Rectangle 13">
            <a:extLst>
              <a:ext uri="{FF2B5EF4-FFF2-40B4-BE49-F238E27FC236}">
                <a16:creationId xmlns:a16="http://schemas.microsoft.com/office/drawing/2014/main" id="{F50F44A5-D06F-4BB6-A9C9-3CB8F9ECB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86" y="798324"/>
            <a:ext cx="737952" cy="477054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First</a:t>
            </a:r>
          </a:p>
        </p:txBody>
      </p:sp>
      <p:grpSp>
        <p:nvGrpSpPr>
          <p:cNvPr id="18" name="组合 38">
            <a:extLst>
              <a:ext uri="{FF2B5EF4-FFF2-40B4-BE49-F238E27FC236}">
                <a16:creationId xmlns:a16="http://schemas.microsoft.com/office/drawing/2014/main" id="{081D506A-A5B4-4E02-BC7D-15007807B593}"/>
              </a:ext>
            </a:extLst>
          </p:cNvPr>
          <p:cNvGrpSpPr/>
          <p:nvPr/>
        </p:nvGrpSpPr>
        <p:grpSpPr>
          <a:xfrm flipH="1" flipV="1">
            <a:off x="7931993" y="4521009"/>
            <a:ext cx="3312368" cy="604558"/>
            <a:chOff x="-380931" y="1470144"/>
            <a:chExt cx="3312368" cy="453534"/>
          </a:xfrm>
        </p:grpSpPr>
        <p:cxnSp>
          <p:nvCxnSpPr>
            <p:cNvPr id="21" name="直接连接符 39">
              <a:extLst>
                <a:ext uri="{FF2B5EF4-FFF2-40B4-BE49-F238E27FC236}">
                  <a16:creationId xmlns:a16="http://schemas.microsoft.com/office/drawing/2014/main" id="{FFDA864D-8086-49AE-8789-B170BC3A22F0}"/>
                </a:ext>
              </a:extLst>
            </p:cNvPr>
            <p:cNvCxnSpPr/>
            <p:nvPr/>
          </p:nvCxnSpPr>
          <p:spPr>
            <a:xfrm>
              <a:off x="-380931" y="1470144"/>
              <a:ext cx="2864699" cy="0"/>
            </a:xfrm>
            <a:prstGeom prst="line">
              <a:avLst/>
            </a:prstGeom>
            <a:ln>
              <a:solidFill>
                <a:srgbClr val="B2222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40">
              <a:extLst>
                <a:ext uri="{FF2B5EF4-FFF2-40B4-BE49-F238E27FC236}">
                  <a16:creationId xmlns:a16="http://schemas.microsoft.com/office/drawing/2014/main" id="{791CD26E-D5C6-4280-B368-2C30FB8EBB96}"/>
                </a:ext>
              </a:extLst>
            </p:cNvPr>
            <p:cNvCxnSpPr/>
            <p:nvPr/>
          </p:nvCxnSpPr>
          <p:spPr>
            <a:xfrm>
              <a:off x="2483767" y="1470144"/>
              <a:ext cx="447670" cy="453534"/>
            </a:xfrm>
            <a:prstGeom prst="line">
              <a:avLst/>
            </a:prstGeom>
            <a:ln>
              <a:solidFill>
                <a:srgbClr val="B2222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" name="直接连接符 41">
            <a:extLst>
              <a:ext uri="{FF2B5EF4-FFF2-40B4-BE49-F238E27FC236}">
                <a16:creationId xmlns:a16="http://schemas.microsoft.com/office/drawing/2014/main" id="{254DED93-F7BB-4C4A-AA96-1FE23DFB2108}"/>
              </a:ext>
            </a:extLst>
          </p:cNvPr>
          <p:cNvCxnSpPr>
            <a:cxnSpLocks/>
          </p:cNvCxnSpPr>
          <p:nvPr/>
        </p:nvCxnSpPr>
        <p:spPr>
          <a:xfrm>
            <a:off x="1074057" y="5417349"/>
            <a:ext cx="4273574" cy="0"/>
          </a:xfrm>
          <a:prstGeom prst="line">
            <a:avLst/>
          </a:prstGeom>
          <a:ln>
            <a:solidFill>
              <a:srgbClr val="B2222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42">
            <a:extLst>
              <a:ext uri="{FF2B5EF4-FFF2-40B4-BE49-F238E27FC236}">
                <a16:creationId xmlns:a16="http://schemas.microsoft.com/office/drawing/2014/main" id="{9CACD6D2-DB4A-4BAA-B662-7B41DF86C493}"/>
              </a:ext>
            </a:extLst>
          </p:cNvPr>
          <p:cNvCxnSpPr>
            <a:cxnSpLocks/>
          </p:cNvCxnSpPr>
          <p:nvPr/>
        </p:nvCxnSpPr>
        <p:spPr>
          <a:xfrm flipH="1" flipV="1">
            <a:off x="7095907" y="964755"/>
            <a:ext cx="3714691" cy="5975"/>
          </a:xfrm>
          <a:prstGeom prst="line">
            <a:avLst/>
          </a:prstGeom>
          <a:ln w="6350">
            <a:solidFill>
              <a:srgbClr val="B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35">
            <a:extLst>
              <a:ext uri="{FF2B5EF4-FFF2-40B4-BE49-F238E27FC236}">
                <a16:creationId xmlns:a16="http://schemas.microsoft.com/office/drawing/2014/main" id="{1BCF2F43-E4F4-4272-AE34-57A7A6239DC5}"/>
              </a:ext>
            </a:extLst>
          </p:cNvPr>
          <p:cNvGrpSpPr/>
          <p:nvPr/>
        </p:nvGrpSpPr>
        <p:grpSpPr>
          <a:xfrm>
            <a:off x="762761" y="1286275"/>
            <a:ext cx="3052885" cy="771967"/>
            <a:chOff x="611560" y="1470144"/>
            <a:chExt cx="2440674" cy="856274"/>
          </a:xfrm>
        </p:grpSpPr>
        <p:cxnSp>
          <p:nvCxnSpPr>
            <p:cNvPr id="42" name="直接连接符 36">
              <a:extLst>
                <a:ext uri="{FF2B5EF4-FFF2-40B4-BE49-F238E27FC236}">
                  <a16:creationId xmlns:a16="http://schemas.microsoft.com/office/drawing/2014/main" id="{611DEE75-CC7F-4F20-BC9A-F061FA12A8CA}"/>
                </a:ext>
              </a:extLst>
            </p:cNvPr>
            <p:cNvCxnSpPr/>
            <p:nvPr/>
          </p:nvCxnSpPr>
          <p:spPr>
            <a:xfrm>
              <a:off x="611560" y="1470144"/>
              <a:ext cx="1872208" cy="0"/>
            </a:xfrm>
            <a:prstGeom prst="line">
              <a:avLst/>
            </a:prstGeom>
            <a:ln w="6350">
              <a:solidFill>
                <a:srgbClr val="B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37">
              <a:extLst>
                <a:ext uri="{FF2B5EF4-FFF2-40B4-BE49-F238E27FC236}">
                  <a16:creationId xmlns:a16="http://schemas.microsoft.com/office/drawing/2014/main" id="{0023C486-73B2-4403-BA78-7B8FBB643D62}"/>
                </a:ext>
              </a:extLst>
            </p:cNvPr>
            <p:cNvCxnSpPr/>
            <p:nvPr/>
          </p:nvCxnSpPr>
          <p:spPr>
            <a:xfrm>
              <a:off x="2483768" y="1470144"/>
              <a:ext cx="568466" cy="856274"/>
            </a:xfrm>
            <a:prstGeom prst="line">
              <a:avLst/>
            </a:prstGeom>
            <a:ln w="6350">
              <a:solidFill>
                <a:srgbClr val="B222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20">
            <a:extLst>
              <a:ext uri="{FF2B5EF4-FFF2-40B4-BE49-F238E27FC236}">
                <a16:creationId xmlns:a16="http://schemas.microsoft.com/office/drawing/2014/main" id="{E25919F9-D7B2-4098-B124-3AA7C1539512}"/>
              </a:ext>
            </a:extLst>
          </p:cNvPr>
          <p:cNvGrpSpPr/>
          <p:nvPr/>
        </p:nvGrpSpPr>
        <p:grpSpPr>
          <a:xfrm>
            <a:off x="4567120" y="3297483"/>
            <a:ext cx="3057760" cy="2401633"/>
            <a:chOff x="1017666" y="1609725"/>
            <a:chExt cx="1241816" cy="1034848"/>
          </a:xfrm>
        </p:grpSpPr>
        <p:sp>
          <p:nvSpPr>
            <p:cNvPr id="45" name="六边形 22">
              <a:extLst>
                <a:ext uri="{FF2B5EF4-FFF2-40B4-BE49-F238E27FC236}">
                  <a16:creationId xmlns:a16="http://schemas.microsoft.com/office/drawing/2014/main" id="{7C25E26D-77AA-4449-9DCC-3B6E2394F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7666" y="1609725"/>
              <a:ext cx="1241816" cy="1034848"/>
            </a:xfrm>
            <a:prstGeom prst="hexagon">
              <a:avLst/>
            </a:prstGeom>
            <a:noFill/>
            <a:ln w="6350">
              <a:solidFill>
                <a:srgbClr val="B2222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六边形 23">
              <a:hlinkClick r:id="rId6" action="ppaction://hlinkfile"/>
              <a:extLst>
                <a:ext uri="{FF2B5EF4-FFF2-40B4-BE49-F238E27FC236}">
                  <a16:creationId xmlns:a16="http://schemas.microsoft.com/office/drawing/2014/main" id="{32A55B65-1C2C-4B76-B4A8-2A48CC1EC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9484" y="1619867"/>
              <a:ext cx="1222012" cy="1024706"/>
            </a:xfrm>
            <a:prstGeom prst="hexagon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9" name="组合 10">
            <a:extLst>
              <a:ext uri="{FF2B5EF4-FFF2-40B4-BE49-F238E27FC236}">
                <a16:creationId xmlns:a16="http://schemas.microsoft.com/office/drawing/2014/main" id="{D7C99147-0914-44F1-9942-443BABB9F921}"/>
              </a:ext>
            </a:extLst>
          </p:cNvPr>
          <p:cNvGrpSpPr/>
          <p:nvPr/>
        </p:nvGrpSpPr>
        <p:grpSpPr>
          <a:xfrm>
            <a:off x="7079687" y="2029386"/>
            <a:ext cx="2880319" cy="2483535"/>
            <a:chOff x="1017666" y="1609725"/>
            <a:chExt cx="1241816" cy="1034848"/>
          </a:xfrm>
        </p:grpSpPr>
        <p:sp>
          <p:nvSpPr>
            <p:cNvPr id="50" name="六边形 12">
              <a:extLst>
                <a:ext uri="{FF2B5EF4-FFF2-40B4-BE49-F238E27FC236}">
                  <a16:creationId xmlns:a16="http://schemas.microsoft.com/office/drawing/2014/main" id="{C38BB8FA-7249-4086-B016-B52B42CD24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7666" y="1609725"/>
              <a:ext cx="1241816" cy="1034848"/>
            </a:xfrm>
            <a:prstGeom prst="hexagon">
              <a:avLst/>
            </a:prstGeom>
            <a:noFill/>
            <a:ln w="6350">
              <a:solidFill>
                <a:srgbClr val="B2222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六边形 13">
              <a:hlinkClick r:id="rId8" action="ppaction://hlinkfile"/>
              <a:extLst>
                <a:ext uri="{FF2B5EF4-FFF2-40B4-BE49-F238E27FC236}">
                  <a16:creationId xmlns:a16="http://schemas.microsoft.com/office/drawing/2014/main" id="{2D6B7AFC-8902-4E68-AC94-90B91F85E3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4659" y="1625961"/>
              <a:ext cx="1232180" cy="1018612"/>
            </a:xfrm>
            <a:prstGeom prst="hexagon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4" name="文本框 26">
            <a:extLst>
              <a:ext uri="{FF2B5EF4-FFF2-40B4-BE49-F238E27FC236}">
                <a16:creationId xmlns:a16="http://schemas.microsoft.com/office/drawing/2014/main" id="{AAE550CE-4DF0-4837-8E13-73AA173BBC8B}"/>
              </a:ext>
            </a:extLst>
          </p:cNvPr>
          <p:cNvSpPr txBox="1"/>
          <p:nvPr/>
        </p:nvSpPr>
        <p:spPr bwMode="auto">
          <a:xfrm>
            <a:off x="126283" y="1528927"/>
            <a:ext cx="2486344" cy="193899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We have created our Examination System ERD Diagram Model after many scenarios.</a:t>
            </a:r>
          </a:p>
        </p:txBody>
      </p:sp>
      <p:sp>
        <p:nvSpPr>
          <p:cNvPr id="37" name="文本框 26">
            <a:extLst>
              <a:ext uri="{FF2B5EF4-FFF2-40B4-BE49-F238E27FC236}">
                <a16:creationId xmlns:a16="http://schemas.microsoft.com/office/drawing/2014/main" id="{533FC92B-16D1-4389-824B-48B5B0F50712}"/>
              </a:ext>
            </a:extLst>
          </p:cNvPr>
          <p:cNvSpPr txBox="1"/>
          <p:nvPr/>
        </p:nvSpPr>
        <p:spPr bwMode="auto">
          <a:xfrm>
            <a:off x="7528395" y="1024213"/>
            <a:ext cx="4727518" cy="92333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B22222"/>
                </a:solidFill>
                <a:latin typeface="Century Gothic" panose="020B0502020202020204" pitchFamily="34" charset="0"/>
              </a:rPr>
              <a:t>We’ve Implemented the relations between tables so we can get by easy join query, the needed data from DB.</a:t>
            </a:r>
          </a:p>
        </p:txBody>
      </p:sp>
      <p:sp>
        <p:nvSpPr>
          <p:cNvPr id="38" name="Rectangle 13" descr="FD1DDF730CE4456e89755B07FE1653D0# #Rectangle 13">
            <a:extLst>
              <a:ext uri="{FF2B5EF4-FFF2-40B4-BE49-F238E27FC236}">
                <a16:creationId xmlns:a16="http://schemas.microsoft.com/office/drawing/2014/main" id="{47ADB18C-B4AD-4EAF-B3BD-43AE93152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559" y="4914024"/>
            <a:ext cx="1500190" cy="477054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Second</a:t>
            </a:r>
          </a:p>
        </p:txBody>
      </p:sp>
      <p:sp>
        <p:nvSpPr>
          <p:cNvPr id="39" name="Rectangle 13" descr="FD1DDF730CE4456e89755B07FE1653D0# #Rectangle 13">
            <a:extLst>
              <a:ext uri="{FF2B5EF4-FFF2-40B4-BE49-F238E27FC236}">
                <a16:creationId xmlns:a16="http://schemas.microsoft.com/office/drawing/2014/main" id="{3C7C4965-E528-4634-B96F-66574E54E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2154" y="466960"/>
            <a:ext cx="901462" cy="477054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Third</a:t>
            </a:r>
          </a:p>
        </p:txBody>
      </p:sp>
      <p:sp>
        <p:nvSpPr>
          <p:cNvPr id="40" name="Rectangle 13" descr="FD1DDF730CE4456e89755B07FE1653D0# #Rectangle 13">
            <a:extLst>
              <a:ext uri="{FF2B5EF4-FFF2-40B4-BE49-F238E27FC236}">
                <a16:creationId xmlns:a16="http://schemas.microsoft.com/office/drawing/2014/main" id="{82A9C57F-DC0F-46A9-8B14-7393AC900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275" y="4632907"/>
            <a:ext cx="1185086" cy="477054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Fourth</a:t>
            </a:r>
          </a:p>
        </p:txBody>
      </p:sp>
      <p:sp>
        <p:nvSpPr>
          <p:cNvPr id="47" name="文本框 26">
            <a:extLst>
              <a:ext uri="{FF2B5EF4-FFF2-40B4-BE49-F238E27FC236}">
                <a16:creationId xmlns:a16="http://schemas.microsoft.com/office/drawing/2014/main" id="{720F40D7-E117-43EF-A167-481C15E21C61}"/>
              </a:ext>
            </a:extLst>
          </p:cNvPr>
          <p:cNvSpPr txBox="1"/>
          <p:nvPr/>
        </p:nvSpPr>
        <p:spPr bwMode="auto">
          <a:xfrm>
            <a:off x="112554" y="5871046"/>
            <a:ext cx="6578532" cy="101566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We've Implemented the relationships among the entities, by ensuring that the primary key in one table also exists as an attribute in every table</a:t>
            </a:r>
          </a:p>
        </p:txBody>
      </p:sp>
      <p:sp>
        <p:nvSpPr>
          <p:cNvPr id="52" name="文本框 26">
            <a:extLst>
              <a:ext uri="{FF2B5EF4-FFF2-40B4-BE49-F238E27FC236}">
                <a16:creationId xmlns:a16="http://schemas.microsoft.com/office/drawing/2014/main" id="{BEC84406-404F-4CA1-9F21-3764CC266A8B}"/>
              </a:ext>
            </a:extLst>
          </p:cNvPr>
          <p:cNvSpPr txBox="1"/>
          <p:nvPr/>
        </p:nvSpPr>
        <p:spPr bwMode="auto">
          <a:xfrm>
            <a:off x="7698977" y="5391078"/>
            <a:ext cx="4380469" cy="132343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A LIVE model of Examination System Data Base has been created based on the previously steps..</a:t>
            </a:r>
          </a:p>
        </p:txBody>
      </p:sp>
    </p:spTree>
    <p:extLst>
      <p:ext uri="{BB962C8B-B14F-4D97-AF65-F5344CB8AC3E}">
        <p14:creationId xmlns:p14="http://schemas.microsoft.com/office/powerpoint/2010/main" val="150029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  <p:bldP spid="47" grpId="0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6">
            <a:extLst>
              <a:ext uri="{FF2B5EF4-FFF2-40B4-BE49-F238E27FC236}">
                <a16:creationId xmlns:a16="http://schemas.microsoft.com/office/drawing/2014/main" id="{6107B7BF-4DCB-4373-B6FE-8C954F17DF54}"/>
              </a:ext>
            </a:extLst>
          </p:cNvPr>
          <p:cNvSpPr txBox="1"/>
          <p:nvPr/>
        </p:nvSpPr>
        <p:spPr bwMode="auto">
          <a:xfrm>
            <a:off x="8444221" y="2024342"/>
            <a:ext cx="3747780" cy="132343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- First, We’ve Suggested many Business logics and Diagrams that fits the project needs.</a:t>
            </a:r>
          </a:p>
        </p:txBody>
      </p:sp>
      <p:grpSp>
        <p:nvGrpSpPr>
          <p:cNvPr id="22" name="组合 35">
            <a:extLst>
              <a:ext uri="{FF2B5EF4-FFF2-40B4-BE49-F238E27FC236}">
                <a16:creationId xmlns:a16="http://schemas.microsoft.com/office/drawing/2014/main" id="{B9F178BD-8C01-4EFE-9D6F-5BBBC092292A}"/>
              </a:ext>
            </a:extLst>
          </p:cNvPr>
          <p:cNvGrpSpPr/>
          <p:nvPr/>
        </p:nvGrpSpPr>
        <p:grpSpPr>
          <a:xfrm rot="5400000">
            <a:off x="9850316" y="118463"/>
            <a:ext cx="396080" cy="305787"/>
            <a:chOff x="2201942" y="3826849"/>
            <a:chExt cx="396080" cy="305787"/>
          </a:xfrm>
          <a:solidFill>
            <a:srgbClr val="B22222"/>
          </a:solidFill>
        </p:grpSpPr>
        <p:sp>
          <p:nvSpPr>
            <p:cNvPr id="23" name="箭头: V 形 36">
              <a:extLst>
                <a:ext uri="{FF2B5EF4-FFF2-40B4-BE49-F238E27FC236}">
                  <a16:creationId xmlns:a16="http://schemas.microsoft.com/office/drawing/2014/main" id="{8D340C3E-6FAB-413A-9EAC-68F6C8576126}"/>
                </a:ext>
              </a:extLst>
            </p:cNvPr>
            <p:cNvSpPr/>
            <p:nvPr/>
          </p:nvSpPr>
          <p:spPr>
            <a:xfrm>
              <a:off x="2201942" y="3826849"/>
              <a:ext cx="223460" cy="305787"/>
            </a:xfrm>
            <a:prstGeom prst="chevron">
              <a:avLst>
                <a:gd name="adj" fmla="val 6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箭头: V 形 37">
              <a:extLst>
                <a:ext uri="{FF2B5EF4-FFF2-40B4-BE49-F238E27FC236}">
                  <a16:creationId xmlns:a16="http://schemas.microsoft.com/office/drawing/2014/main" id="{7EAAC859-40AB-4BC4-9504-76AC8D1A57AB}"/>
                </a:ext>
              </a:extLst>
            </p:cNvPr>
            <p:cNvSpPr/>
            <p:nvPr/>
          </p:nvSpPr>
          <p:spPr>
            <a:xfrm>
              <a:off x="2374562" y="3826849"/>
              <a:ext cx="223460" cy="305787"/>
            </a:xfrm>
            <a:prstGeom prst="chevron">
              <a:avLst>
                <a:gd name="adj" fmla="val 6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8" name="等腰三角形 41">
            <a:extLst>
              <a:ext uri="{FF2B5EF4-FFF2-40B4-BE49-F238E27FC236}">
                <a16:creationId xmlns:a16="http://schemas.microsoft.com/office/drawing/2014/main" id="{0CAC1293-9355-4A36-AF64-55F159B1C566}"/>
              </a:ext>
            </a:extLst>
          </p:cNvPr>
          <p:cNvSpPr/>
          <p:nvPr/>
        </p:nvSpPr>
        <p:spPr>
          <a:xfrm flipH="1">
            <a:off x="-4" y="4822629"/>
            <a:ext cx="2237861" cy="2035371"/>
          </a:xfrm>
          <a:prstGeom prst="triangle">
            <a:avLst>
              <a:gd name="adj" fmla="val 100000"/>
            </a:avLst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3">
            <a:extLst>
              <a:ext uri="{FF2B5EF4-FFF2-40B4-BE49-F238E27FC236}">
                <a16:creationId xmlns:a16="http://schemas.microsoft.com/office/drawing/2014/main" id="{CA79FC50-1CD5-47B1-8ABA-21F9AF78A70B}"/>
              </a:ext>
            </a:extLst>
          </p:cNvPr>
          <p:cNvSpPr/>
          <p:nvPr/>
        </p:nvSpPr>
        <p:spPr>
          <a:xfrm>
            <a:off x="314793" y="531574"/>
            <a:ext cx="7854846" cy="451323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E1499A0D-B129-4716-AD5A-F63F27FD553C}"/>
              </a:ext>
            </a:extLst>
          </p:cNvPr>
          <p:cNvSpPr/>
          <p:nvPr/>
        </p:nvSpPr>
        <p:spPr>
          <a:xfrm flipH="1">
            <a:off x="7228113" y="4672774"/>
            <a:ext cx="1190328" cy="373726"/>
          </a:xfrm>
          <a:custGeom>
            <a:avLst/>
            <a:gdLst>
              <a:gd name="connsiteX0" fmla="*/ 3618365 w 3618365"/>
              <a:gd name="connsiteY0" fmla="*/ 0 h 837860"/>
              <a:gd name="connsiteX1" fmla="*/ 824773 w 3618365"/>
              <a:gd name="connsiteY1" fmla="*/ 0 h 837860"/>
              <a:gd name="connsiteX2" fmla="*/ 0 w 3618365"/>
              <a:gd name="connsiteY2" fmla="*/ 837860 h 837860"/>
              <a:gd name="connsiteX3" fmla="*/ 2793592 w 3618365"/>
              <a:gd name="connsiteY3" fmla="*/ 837860 h 83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8365" h="837860">
                <a:moveTo>
                  <a:pt x="3618365" y="0"/>
                </a:moveTo>
                <a:lnTo>
                  <a:pt x="824773" y="0"/>
                </a:lnTo>
                <a:lnTo>
                  <a:pt x="0" y="837860"/>
                </a:lnTo>
                <a:lnTo>
                  <a:pt x="2793592" y="837860"/>
                </a:lnTo>
                <a:close/>
              </a:path>
            </a:pathLst>
          </a:cu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文本框 26">
            <a:extLst>
              <a:ext uri="{FF2B5EF4-FFF2-40B4-BE49-F238E27FC236}">
                <a16:creationId xmlns:a16="http://schemas.microsoft.com/office/drawing/2014/main" id="{58CD4F7B-C4FD-4C1F-8870-774C6712FAA7}"/>
              </a:ext>
            </a:extLst>
          </p:cNvPr>
          <p:cNvSpPr txBox="1"/>
          <p:nvPr/>
        </p:nvSpPr>
        <p:spPr bwMode="auto">
          <a:xfrm>
            <a:off x="8418443" y="3657111"/>
            <a:ext cx="3541099" cy="101566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- Second, We’ve agreed to one of team proposals and get started..</a:t>
            </a:r>
          </a:p>
        </p:txBody>
      </p:sp>
      <p:sp>
        <p:nvSpPr>
          <p:cNvPr id="51" name="文本框 26">
            <a:extLst>
              <a:ext uri="{FF2B5EF4-FFF2-40B4-BE49-F238E27FC236}">
                <a16:creationId xmlns:a16="http://schemas.microsoft.com/office/drawing/2014/main" id="{7BE0E5B0-D885-4F83-B24C-68CDD4EB59B7}"/>
              </a:ext>
            </a:extLst>
          </p:cNvPr>
          <p:cNvSpPr txBox="1"/>
          <p:nvPr/>
        </p:nvSpPr>
        <p:spPr bwMode="auto">
          <a:xfrm>
            <a:off x="1739525" y="5568375"/>
            <a:ext cx="9019915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rgbClr val="B22222"/>
                </a:solidFill>
                <a:latin typeface="Century Gothic" panose="020B0502020202020204" pitchFamily="34" charset="0"/>
              </a:rPr>
              <a:t>- Third, We’ve created the components and features of the ERD, till we have reached to the final model.</a:t>
            </a:r>
          </a:p>
        </p:txBody>
      </p:sp>
      <p:sp>
        <p:nvSpPr>
          <p:cNvPr id="52" name="文本框 26">
            <a:extLst>
              <a:ext uri="{FF2B5EF4-FFF2-40B4-BE49-F238E27FC236}">
                <a16:creationId xmlns:a16="http://schemas.microsoft.com/office/drawing/2014/main" id="{7C259E15-45CB-4F6B-99A8-ACDCA28481E3}"/>
              </a:ext>
            </a:extLst>
          </p:cNvPr>
          <p:cNvSpPr txBox="1"/>
          <p:nvPr/>
        </p:nvSpPr>
        <p:spPr bwMode="auto">
          <a:xfrm>
            <a:off x="7544258" y="4648082"/>
            <a:ext cx="625381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#1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7EA4B192-82F4-4920-9F10-5E1EA263A89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019303" y="669590"/>
            <a:ext cx="2058105" cy="477054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ERD MODEL</a:t>
            </a:r>
            <a:endParaRPr kumimoji="0" lang="zh-CN" altLang="en-US" sz="25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26">
            <a:extLst>
              <a:ext uri="{FF2B5EF4-FFF2-40B4-BE49-F238E27FC236}">
                <a16:creationId xmlns:a16="http://schemas.microsoft.com/office/drawing/2014/main" id="{0764C3B5-EF18-472E-B4B5-3AA416C31F6E}"/>
              </a:ext>
            </a:extLst>
          </p:cNvPr>
          <p:cNvSpPr txBox="1"/>
          <p:nvPr/>
        </p:nvSpPr>
        <p:spPr bwMode="auto">
          <a:xfrm>
            <a:off x="3527786" y="6581001"/>
            <a:ext cx="3700327" cy="27699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200" b="1" dirty="0">
                <a:solidFill>
                  <a:srgbClr val="B22222"/>
                </a:solidFill>
                <a:latin typeface="Century Gothic" panose="020B0502020202020204" pitchFamily="34" charset="0"/>
              </a:rPr>
              <a:t>NOTE: The ERD was designed by Drawing tools.</a:t>
            </a:r>
          </a:p>
        </p:txBody>
      </p:sp>
    </p:spTree>
    <p:extLst>
      <p:ext uri="{BB962C8B-B14F-4D97-AF65-F5344CB8AC3E}">
        <p14:creationId xmlns:p14="http://schemas.microsoft.com/office/powerpoint/2010/main" val="388947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 animBg="1"/>
      <p:bldP spid="50" grpId="0"/>
      <p:bldP spid="51" grpId="0"/>
      <p:bldP spid="5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4">
            <a:extLst>
              <a:ext uri="{FF2B5EF4-FFF2-40B4-BE49-F238E27FC236}">
                <a16:creationId xmlns:a16="http://schemas.microsoft.com/office/drawing/2014/main" id="{DF40B773-E589-444B-91A9-03D4D64EBDE8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5">
            <a:extLst>
              <a:ext uri="{FF2B5EF4-FFF2-40B4-BE49-F238E27FC236}">
                <a16:creationId xmlns:a16="http://schemas.microsoft.com/office/drawing/2014/main" id="{369748D0-7A29-4204-935E-DFA1B14A51E1}"/>
              </a:ext>
            </a:extLst>
          </p:cNvPr>
          <p:cNvGrpSpPr/>
          <p:nvPr/>
        </p:nvGrpSpPr>
        <p:grpSpPr>
          <a:xfrm>
            <a:off x="4993608" y="920699"/>
            <a:ext cx="2204786" cy="90000"/>
            <a:chOff x="4993608" y="1130670"/>
            <a:chExt cx="2204786" cy="90000"/>
          </a:xfrm>
        </p:grpSpPr>
        <p:sp>
          <p:nvSpPr>
            <p:cNvPr id="5" name="椭圆 7">
              <a:extLst>
                <a:ext uri="{FF2B5EF4-FFF2-40B4-BE49-F238E27FC236}">
                  <a16:creationId xmlns:a16="http://schemas.microsoft.com/office/drawing/2014/main" id="{7AA78B75-3E9A-4CA7-B230-FFE8B1AD4338}"/>
                </a:ext>
              </a:extLst>
            </p:cNvPr>
            <p:cNvSpPr/>
            <p:nvPr/>
          </p:nvSpPr>
          <p:spPr>
            <a:xfrm flipH="1">
              <a:off x="4993608" y="1130670"/>
              <a:ext cx="90000" cy="9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8">
              <a:extLst>
                <a:ext uri="{FF2B5EF4-FFF2-40B4-BE49-F238E27FC236}">
                  <a16:creationId xmlns:a16="http://schemas.microsoft.com/office/drawing/2014/main" id="{770D3734-3FC3-497E-9C15-C3ADB84870B3}"/>
                </a:ext>
              </a:extLst>
            </p:cNvPr>
            <p:cNvSpPr/>
            <p:nvPr/>
          </p:nvSpPr>
          <p:spPr>
            <a:xfrm flipH="1">
              <a:off x="7108394" y="1130670"/>
              <a:ext cx="90000" cy="9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文本框 26">
            <a:extLst>
              <a:ext uri="{FF2B5EF4-FFF2-40B4-BE49-F238E27FC236}">
                <a16:creationId xmlns:a16="http://schemas.microsoft.com/office/drawing/2014/main" id="{45E2DD62-790A-4A4A-BEC2-934B559A0580}"/>
              </a:ext>
            </a:extLst>
          </p:cNvPr>
          <p:cNvSpPr txBox="1"/>
          <p:nvPr/>
        </p:nvSpPr>
        <p:spPr bwMode="auto">
          <a:xfrm>
            <a:off x="203200" y="920699"/>
            <a:ext cx="3747780" cy="163121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- First, We have Created a separate relational table for each entity, and Determined the primary key for each of the relations. </a:t>
            </a:r>
          </a:p>
        </p:txBody>
      </p:sp>
      <p:sp>
        <p:nvSpPr>
          <p:cNvPr id="13" name="矩形 3">
            <a:extLst>
              <a:ext uri="{FF2B5EF4-FFF2-40B4-BE49-F238E27FC236}">
                <a16:creationId xmlns:a16="http://schemas.microsoft.com/office/drawing/2014/main" id="{F7539B3C-DF91-4471-B241-8FA9671438D0}"/>
              </a:ext>
            </a:extLst>
          </p:cNvPr>
          <p:cNvSpPr/>
          <p:nvPr/>
        </p:nvSpPr>
        <p:spPr>
          <a:xfrm>
            <a:off x="4611312" y="965699"/>
            <a:ext cx="7377488" cy="497160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7">
            <a:extLst>
              <a:ext uri="{FF2B5EF4-FFF2-40B4-BE49-F238E27FC236}">
                <a16:creationId xmlns:a16="http://schemas.microsoft.com/office/drawing/2014/main" id="{1D935BB7-DBFD-4205-99D8-EB4B4DBACAD6}"/>
              </a:ext>
            </a:extLst>
          </p:cNvPr>
          <p:cNvSpPr/>
          <p:nvPr/>
        </p:nvSpPr>
        <p:spPr>
          <a:xfrm flipH="1">
            <a:off x="11065916" y="5640998"/>
            <a:ext cx="793463" cy="259663"/>
          </a:xfrm>
          <a:custGeom>
            <a:avLst/>
            <a:gdLst>
              <a:gd name="connsiteX0" fmla="*/ 3618365 w 3618365"/>
              <a:gd name="connsiteY0" fmla="*/ 0 h 837860"/>
              <a:gd name="connsiteX1" fmla="*/ 824773 w 3618365"/>
              <a:gd name="connsiteY1" fmla="*/ 0 h 837860"/>
              <a:gd name="connsiteX2" fmla="*/ 0 w 3618365"/>
              <a:gd name="connsiteY2" fmla="*/ 837860 h 837860"/>
              <a:gd name="connsiteX3" fmla="*/ 2793592 w 3618365"/>
              <a:gd name="connsiteY3" fmla="*/ 837860 h 83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8365" h="837860">
                <a:moveTo>
                  <a:pt x="3618365" y="0"/>
                </a:moveTo>
                <a:lnTo>
                  <a:pt x="824773" y="0"/>
                </a:lnTo>
                <a:lnTo>
                  <a:pt x="0" y="837860"/>
                </a:lnTo>
                <a:lnTo>
                  <a:pt x="2793592" y="837860"/>
                </a:lnTo>
                <a:close/>
              </a:path>
            </a:pathLst>
          </a:cu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26">
            <a:extLst>
              <a:ext uri="{FF2B5EF4-FFF2-40B4-BE49-F238E27FC236}">
                <a16:creationId xmlns:a16="http://schemas.microsoft.com/office/drawing/2014/main" id="{9D23BF2C-AF2D-4BBC-9C79-CC83E6B32A06}"/>
              </a:ext>
            </a:extLst>
          </p:cNvPr>
          <p:cNvSpPr txBox="1"/>
          <p:nvPr/>
        </p:nvSpPr>
        <p:spPr bwMode="auto">
          <a:xfrm>
            <a:off x="238873" y="2717776"/>
            <a:ext cx="4133566" cy="193899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bg2"/>
                </a:solidFill>
                <a:latin typeface="Century Gothic" panose="020B0502020202020204" pitchFamily="34" charset="0"/>
              </a:rPr>
              <a:t>- Second, We've Implemented the relationships among the entities, by ensuring that the primary key in one table also exists as an attribute in every table (entity).</a:t>
            </a:r>
          </a:p>
        </p:txBody>
      </p:sp>
      <p:sp>
        <p:nvSpPr>
          <p:cNvPr id="17" name="文本框 26">
            <a:extLst>
              <a:ext uri="{FF2B5EF4-FFF2-40B4-BE49-F238E27FC236}">
                <a16:creationId xmlns:a16="http://schemas.microsoft.com/office/drawing/2014/main" id="{DC1BD022-30FE-492A-BA17-4F892E46CCEF}"/>
              </a:ext>
            </a:extLst>
          </p:cNvPr>
          <p:cNvSpPr txBox="1"/>
          <p:nvPr/>
        </p:nvSpPr>
        <p:spPr bwMode="auto">
          <a:xfrm>
            <a:off x="11269115" y="5582191"/>
            <a:ext cx="625381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#2</a:t>
            </a:r>
          </a:p>
        </p:txBody>
      </p:sp>
      <p:sp>
        <p:nvSpPr>
          <p:cNvPr id="19" name="等腰三角形 41">
            <a:extLst>
              <a:ext uri="{FF2B5EF4-FFF2-40B4-BE49-F238E27FC236}">
                <a16:creationId xmlns:a16="http://schemas.microsoft.com/office/drawing/2014/main" id="{20C1DB41-269F-4B4A-980C-70F01ED1E80F}"/>
              </a:ext>
            </a:extLst>
          </p:cNvPr>
          <p:cNvSpPr/>
          <p:nvPr/>
        </p:nvSpPr>
        <p:spPr>
          <a:xfrm flipH="1">
            <a:off x="-4" y="4822629"/>
            <a:ext cx="2237861" cy="2035371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47B9B328-B4D5-444A-9148-F631BF8F249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995688" y="47021"/>
            <a:ext cx="4407105" cy="4770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B22222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Mapping overview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srgbClr val="B22222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21" name="直接连接符​​ 14">
            <a:extLst>
              <a:ext uri="{FF2B5EF4-FFF2-40B4-BE49-F238E27FC236}">
                <a16:creationId xmlns:a16="http://schemas.microsoft.com/office/drawing/2014/main" id="{1D86FEEB-D59B-426F-96FB-5F87EB735FFC}"/>
              </a:ext>
            </a:extLst>
          </p:cNvPr>
          <p:cNvCxnSpPr/>
          <p:nvPr/>
        </p:nvCxnSpPr>
        <p:spPr>
          <a:xfrm>
            <a:off x="8604196" y="328731"/>
            <a:ext cx="3057760" cy="0"/>
          </a:xfrm>
          <a:prstGeom prst="line">
            <a:avLst/>
          </a:prstGeom>
          <a:ln w="952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​​ 14">
            <a:extLst>
              <a:ext uri="{FF2B5EF4-FFF2-40B4-BE49-F238E27FC236}">
                <a16:creationId xmlns:a16="http://schemas.microsoft.com/office/drawing/2014/main" id="{0277A3FA-130B-4124-B57F-6AD70C9F7AEE}"/>
              </a:ext>
            </a:extLst>
          </p:cNvPr>
          <p:cNvCxnSpPr/>
          <p:nvPr/>
        </p:nvCxnSpPr>
        <p:spPr>
          <a:xfrm>
            <a:off x="757886" y="328731"/>
            <a:ext cx="3057760" cy="0"/>
          </a:xfrm>
          <a:prstGeom prst="line">
            <a:avLst/>
          </a:prstGeom>
          <a:ln w="952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6">
            <a:extLst>
              <a:ext uri="{FF2B5EF4-FFF2-40B4-BE49-F238E27FC236}">
                <a16:creationId xmlns:a16="http://schemas.microsoft.com/office/drawing/2014/main" id="{39BA3E04-2F69-4758-AFEC-A84FD0BF1853}"/>
              </a:ext>
            </a:extLst>
          </p:cNvPr>
          <p:cNvSpPr txBox="1"/>
          <p:nvPr/>
        </p:nvSpPr>
        <p:spPr bwMode="auto">
          <a:xfrm>
            <a:off x="3527785" y="6581001"/>
            <a:ext cx="6559643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200" b="1" dirty="0">
                <a:solidFill>
                  <a:srgbClr val="B22222"/>
                </a:solidFill>
                <a:latin typeface="Century Gothic" panose="020B0502020202020204" pitchFamily="34" charset="0"/>
              </a:rPr>
              <a:t>NOTE: The Mapping was by a simple Note bad to write down our Mapping Scenarios .</a:t>
            </a:r>
          </a:p>
        </p:txBody>
      </p:sp>
    </p:spTree>
    <p:extLst>
      <p:ext uri="{BB962C8B-B14F-4D97-AF65-F5344CB8AC3E}">
        <p14:creationId xmlns:p14="http://schemas.microsoft.com/office/powerpoint/2010/main" val="23288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/>
      <p:bldP spid="14" grpId="0" animBg="1"/>
      <p:bldP spid="15" grpId="0"/>
      <p:bldP spid="17" grpId="0"/>
      <p:bldP spid="23" grpId="0" animBg="1"/>
    </p:bldLst>
  </p:timing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ظل علوي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190500" sx="101000" sy="101000" algn="ctr" rotWithShape="0">
            <a:prstClr val="black">
              <a:alpha val="20000"/>
            </a:prstClr>
          </a:outerShdw>
        </a:effectLst>
      </a:spPr>
      <a:bodyPr rtlCol="0" anchor="ctr"/>
      <a:lstStyle>
        <a:defPPr algn="ctr"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</TotalTime>
  <Words>1470</Words>
  <Application>Microsoft Office PowerPoint</Application>
  <PresentationFormat>شاشة عريضة</PresentationFormat>
  <Paragraphs>205</Paragraphs>
  <Slides>34</Slides>
  <Notes>5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8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34</vt:i4>
      </vt:variant>
    </vt:vector>
  </HeadingPairs>
  <TitlesOfParts>
    <vt:vector size="43" baseType="lpstr">
      <vt:lpstr>等线</vt:lpstr>
      <vt:lpstr>微软雅黑</vt:lpstr>
      <vt:lpstr>Arial</vt:lpstr>
      <vt:lpstr>Calibri</vt:lpstr>
      <vt:lpstr>Calibri Light</vt:lpstr>
      <vt:lpstr>Century Gothic</vt:lpstr>
      <vt:lpstr>Impact</vt:lpstr>
      <vt:lpstr>Staatliches</vt:lpstr>
      <vt:lpstr>نسق Office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Mohamed Atef</dc:creator>
  <cp:lastModifiedBy>Mohamed Atef</cp:lastModifiedBy>
  <cp:revision>57</cp:revision>
  <dcterms:created xsi:type="dcterms:W3CDTF">2022-02-16T11:35:54Z</dcterms:created>
  <dcterms:modified xsi:type="dcterms:W3CDTF">2022-02-18T17:38:24Z</dcterms:modified>
</cp:coreProperties>
</file>